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88" r:id="rId3"/>
    <p:sldId id="289" r:id="rId4"/>
    <p:sldId id="296" r:id="rId5"/>
    <p:sldId id="301" r:id="rId6"/>
    <p:sldId id="290" r:id="rId7"/>
    <p:sldId id="292" r:id="rId8"/>
    <p:sldId id="291" r:id="rId9"/>
    <p:sldId id="293" r:id="rId10"/>
    <p:sldId id="294" r:id="rId11"/>
    <p:sldId id="302" r:id="rId12"/>
    <p:sldId id="295" r:id="rId13"/>
    <p:sldId id="317" r:id="rId14"/>
    <p:sldId id="303" r:id="rId15"/>
    <p:sldId id="297" r:id="rId16"/>
    <p:sldId id="318" r:id="rId17"/>
    <p:sldId id="304" r:id="rId18"/>
    <p:sldId id="305" r:id="rId19"/>
    <p:sldId id="309" r:id="rId20"/>
    <p:sldId id="308" r:id="rId21"/>
    <p:sldId id="310" r:id="rId22"/>
    <p:sldId id="358" r:id="rId23"/>
    <p:sldId id="359" r:id="rId24"/>
    <p:sldId id="364" r:id="rId25"/>
    <p:sldId id="283" r:id="rId26"/>
    <p:sldId id="313" r:id="rId27"/>
    <p:sldId id="278" r:id="rId28"/>
    <p:sldId id="314" r:id="rId29"/>
    <p:sldId id="315" r:id="rId30"/>
    <p:sldId id="316" r:id="rId31"/>
    <p:sldId id="282" r:id="rId32"/>
  </p:sldIdLst>
  <p:sldSz cx="9144000" cy="6858000" type="screen4x3"/>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F9F9"/>
    <a:srgbClr val="05080A"/>
    <a:srgbClr val="049996"/>
    <a:srgbClr val="013231"/>
    <a:srgbClr val="04A4C4"/>
    <a:srgbClr val="05C3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49" autoAdjust="0"/>
    <p:restoredTop sz="89425"/>
  </p:normalViewPr>
  <p:slideViewPr>
    <p:cSldViewPr>
      <p:cViewPr varScale="1">
        <p:scale>
          <a:sx n="127" d="100"/>
          <a:sy n="127" d="100"/>
        </p:scale>
        <p:origin x="1720" y="192"/>
      </p:cViewPr>
      <p:guideLst>
        <p:guide orient="horz" pos="2160"/>
        <p:guide pos="2880"/>
      </p:guideLst>
    </p:cSldViewPr>
  </p:slideViewPr>
  <p:notesTextViewPr>
    <p:cViewPr>
      <p:scale>
        <a:sx n="1" d="1"/>
        <a:sy n="1" d="1"/>
      </p:scale>
      <p:origin x="0" y="0"/>
    </p:cViewPr>
  </p:notesTextViewPr>
  <p:notesViewPr>
    <p:cSldViewPr>
      <p:cViewPr varScale="1">
        <p:scale>
          <a:sx n="85" d="100"/>
          <a:sy n="85" d="100"/>
        </p:scale>
        <p:origin x="-315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8648A-6774-CA4A-A242-D92C20CA22C6}" type="doc">
      <dgm:prSet loTypeId="urn:microsoft.com/office/officeart/2005/8/layout/target3" loCatId="" qsTypeId="urn:microsoft.com/office/officeart/2005/8/quickstyle/simple1" qsCatId="simple" csTypeId="urn:microsoft.com/office/officeart/2005/8/colors/accent1_2" csCatId="accent1" phldr="1"/>
      <dgm:spPr/>
      <dgm:t>
        <a:bodyPr/>
        <a:lstStyle/>
        <a:p>
          <a:endParaRPr lang="en-GB"/>
        </a:p>
      </dgm:t>
    </dgm:pt>
    <dgm:pt modelId="{B0ED8A50-C603-5C4A-BAC7-43AB0ED2FF2F}">
      <dgm:prSet phldrT="[Text]"/>
      <dgm:spPr/>
      <dgm:t>
        <a:bodyPr/>
        <a:lstStyle/>
        <a:p>
          <a:r>
            <a:rPr lang="en-GB" dirty="0"/>
            <a:t>Strategy and Sense-making</a:t>
          </a:r>
        </a:p>
      </dgm:t>
    </dgm:pt>
    <dgm:pt modelId="{12FC0C61-2DC1-6743-93EB-316BAA91F9D1}" type="parTrans" cxnId="{2E004C72-6DDC-D249-B0C1-FF61B108586A}">
      <dgm:prSet/>
      <dgm:spPr/>
      <dgm:t>
        <a:bodyPr/>
        <a:lstStyle/>
        <a:p>
          <a:endParaRPr lang="en-GB"/>
        </a:p>
      </dgm:t>
    </dgm:pt>
    <dgm:pt modelId="{FEFB57D6-4844-9349-A2BF-1C0EAE988C80}" type="sibTrans" cxnId="{2E004C72-6DDC-D249-B0C1-FF61B108586A}">
      <dgm:prSet/>
      <dgm:spPr/>
      <dgm:t>
        <a:bodyPr/>
        <a:lstStyle/>
        <a:p>
          <a:endParaRPr lang="en-GB"/>
        </a:p>
      </dgm:t>
    </dgm:pt>
    <dgm:pt modelId="{5B65F5B2-764F-A940-8979-9A3376AD10D4}">
      <dgm:prSet phldrT="[Text]"/>
      <dgm:spPr/>
      <dgm:t>
        <a:bodyPr/>
        <a:lstStyle/>
        <a:p>
          <a:r>
            <a:rPr lang="en-GB" dirty="0"/>
            <a:t>Good/Bad Strategy</a:t>
          </a:r>
        </a:p>
      </dgm:t>
    </dgm:pt>
    <dgm:pt modelId="{514B5D9E-C7B1-694B-9D6F-B2A4C2323490}" type="parTrans" cxnId="{FDB449BD-FEE7-3440-A88C-BA05D511E267}">
      <dgm:prSet/>
      <dgm:spPr/>
      <dgm:t>
        <a:bodyPr/>
        <a:lstStyle/>
        <a:p>
          <a:endParaRPr lang="en-GB"/>
        </a:p>
      </dgm:t>
    </dgm:pt>
    <dgm:pt modelId="{E7B8E215-1915-594E-BACD-3C67B67DAC08}" type="sibTrans" cxnId="{FDB449BD-FEE7-3440-A88C-BA05D511E267}">
      <dgm:prSet/>
      <dgm:spPr/>
      <dgm:t>
        <a:bodyPr/>
        <a:lstStyle/>
        <a:p>
          <a:endParaRPr lang="en-GB"/>
        </a:p>
      </dgm:t>
    </dgm:pt>
    <dgm:pt modelId="{749AE5A7-0F7C-A344-B3EA-3C99A113F58B}">
      <dgm:prSet phldrT="[Text]"/>
      <dgm:spPr/>
      <dgm:t>
        <a:bodyPr/>
        <a:lstStyle/>
        <a:p>
          <a:r>
            <a:rPr lang="en-GB" dirty="0"/>
            <a:t>Wardley Mapping</a:t>
          </a:r>
        </a:p>
      </dgm:t>
    </dgm:pt>
    <dgm:pt modelId="{D968F3E8-13F4-FA45-881B-5D4643EDB533}" type="parTrans" cxnId="{1AF5E627-06A3-8E4B-9FA5-8B11A48955B8}">
      <dgm:prSet/>
      <dgm:spPr/>
      <dgm:t>
        <a:bodyPr/>
        <a:lstStyle/>
        <a:p>
          <a:endParaRPr lang="en-GB"/>
        </a:p>
      </dgm:t>
    </dgm:pt>
    <dgm:pt modelId="{20E041DE-0ACD-8946-96EF-6806829D6EA1}" type="sibTrans" cxnId="{1AF5E627-06A3-8E4B-9FA5-8B11A48955B8}">
      <dgm:prSet/>
      <dgm:spPr/>
      <dgm:t>
        <a:bodyPr/>
        <a:lstStyle/>
        <a:p>
          <a:endParaRPr lang="en-GB"/>
        </a:p>
      </dgm:t>
    </dgm:pt>
    <dgm:pt modelId="{4947746D-27BF-E844-8509-516E351E5B23}">
      <dgm:prSet phldrT="[Text]"/>
      <dgm:spPr/>
      <dgm:t>
        <a:bodyPr/>
        <a:lstStyle/>
        <a:p>
          <a:r>
            <a:rPr lang="en-GB" dirty="0"/>
            <a:t>Security</a:t>
          </a:r>
        </a:p>
      </dgm:t>
    </dgm:pt>
    <dgm:pt modelId="{683044C2-6C79-1E4D-94B4-52FAAAF22504}" type="parTrans" cxnId="{97DE888F-A616-AB43-995C-C5A665B30976}">
      <dgm:prSet/>
      <dgm:spPr/>
      <dgm:t>
        <a:bodyPr/>
        <a:lstStyle/>
        <a:p>
          <a:endParaRPr lang="en-GB"/>
        </a:p>
      </dgm:t>
    </dgm:pt>
    <dgm:pt modelId="{E55B816A-81E9-B644-99AA-F4D785FA5A45}" type="sibTrans" cxnId="{97DE888F-A616-AB43-995C-C5A665B30976}">
      <dgm:prSet/>
      <dgm:spPr/>
      <dgm:t>
        <a:bodyPr/>
        <a:lstStyle/>
        <a:p>
          <a:endParaRPr lang="en-GB"/>
        </a:p>
      </dgm:t>
    </dgm:pt>
    <dgm:pt modelId="{3D7174CA-7206-8A4B-BF75-4B3C17093578}">
      <dgm:prSet phldrT="[Text]"/>
      <dgm:spPr/>
      <dgm:t>
        <a:bodyPr/>
        <a:lstStyle/>
        <a:p>
          <a:r>
            <a:rPr lang="en-GB" dirty="0"/>
            <a:t>Structure</a:t>
          </a:r>
        </a:p>
      </dgm:t>
    </dgm:pt>
    <dgm:pt modelId="{555ADC27-2C07-E246-B9B1-38CC62158A56}" type="parTrans" cxnId="{8BC034D3-869A-1F4A-8320-49D3120DAB17}">
      <dgm:prSet/>
      <dgm:spPr/>
      <dgm:t>
        <a:bodyPr/>
        <a:lstStyle/>
        <a:p>
          <a:endParaRPr lang="en-GB"/>
        </a:p>
      </dgm:t>
    </dgm:pt>
    <dgm:pt modelId="{EEDFE158-39A0-0F46-A761-8EF082C75379}" type="sibTrans" cxnId="{8BC034D3-869A-1F4A-8320-49D3120DAB17}">
      <dgm:prSet/>
      <dgm:spPr/>
      <dgm:t>
        <a:bodyPr/>
        <a:lstStyle/>
        <a:p>
          <a:endParaRPr lang="en-GB"/>
        </a:p>
      </dgm:t>
    </dgm:pt>
    <dgm:pt modelId="{C462668D-665C-D74C-90BC-B2EAEA0951A2}">
      <dgm:prSet phldrT="[Text]"/>
      <dgm:spPr/>
      <dgm:t>
        <a:bodyPr/>
        <a:lstStyle/>
        <a:p>
          <a:r>
            <a:rPr lang="en-GB" dirty="0"/>
            <a:t>Enterprise Security Architecture</a:t>
          </a:r>
        </a:p>
      </dgm:t>
    </dgm:pt>
    <dgm:pt modelId="{BF346454-0CA2-0949-BAFF-6E5E0D46CE92}" type="parTrans" cxnId="{1E6B5BA2-0980-9544-87BA-FB81EB5D9C21}">
      <dgm:prSet/>
      <dgm:spPr/>
      <dgm:t>
        <a:bodyPr/>
        <a:lstStyle/>
        <a:p>
          <a:endParaRPr lang="en-GB"/>
        </a:p>
      </dgm:t>
    </dgm:pt>
    <dgm:pt modelId="{A0089606-EC5F-5641-A286-8BA7DC7F1C70}" type="sibTrans" cxnId="{1E6B5BA2-0980-9544-87BA-FB81EB5D9C21}">
      <dgm:prSet/>
      <dgm:spPr/>
      <dgm:t>
        <a:bodyPr/>
        <a:lstStyle/>
        <a:p>
          <a:endParaRPr lang="en-GB"/>
        </a:p>
      </dgm:t>
    </dgm:pt>
    <dgm:pt modelId="{BCA9BDCD-188C-D94A-9B8C-E4D4F04FAAD5}">
      <dgm:prSet phldrT="[Text]"/>
      <dgm:spPr/>
      <dgm:t>
        <a:bodyPr/>
        <a:lstStyle/>
        <a:p>
          <a:r>
            <a:rPr lang="en-GB" dirty="0"/>
            <a:t>Cyber Defence Matrix</a:t>
          </a:r>
        </a:p>
      </dgm:t>
    </dgm:pt>
    <dgm:pt modelId="{D40B3C4E-8CB7-474F-8455-18CA3731CCAD}" type="parTrans" cxnId="{5D8EA3A1-F6D7-6F48-828B-B7976A69C4BB}">
      <dgm:prSet/>
      <dgm:spPr/>
      <dgm:t>
        <a:bodyPr/>
        <a:lstStyle/>
        <a:p>
          <a:endParaRPr lang="en-GB"/>
        </a:p>
      </dgm:t>
    </dgm:pt>
    <dgm:pt modelId="{3CBD2948-DDFB-794E-AF93-0ADC6596C46E}" type="sibTrans" cxnId="{5D8EA3A1-F6D7-6F48-828B-B7976A69C4BB}">
      <dgm:prSet/>
      <dgm:spPr/>
      <dgm:t>
        <a:bodyPr/>
        <a:lstStyle/>
        <a:p>
          <a:endParaRPr lang="en-GB"/>
        </a:p>
      </dgm:t>
    </dgm:pt>
    <dgm:pt modelId="{AF1810B0-BE81-E941-8F44-D1101F153E97}">
      <dgm:prSet phldrT="[Text]"/>
      <dgm:spPr/>
      <dgm:t>
        <a:bodyPr/>
        <a:lstStyle/>
        <a:p>
          <a:r>
            <a:rPr lang="en-GB" dirty="0"/>
            <a:t>D.I.E</a:t>
          </a:r>
        </a:p>
      </dgm:t>
    </dgm:pt>
    <dgm:pt modelId="{4D630DDA-D29A-E243-BB06-65ED4C4F012F}" type="parTrans" cxnId="{3EEA877D-A41A-4344-9CEA-B79835FA4CC7}">
      <dgm:prSet/>
      <dgm:spPr/>
      <dgm:t>
        <a:bodyPr/>
        <a:lstStyle/>
        <a:p>
          <a:endParaRPr lang="en-GB"/>
        </a:p>
      </dgm:t>
    </dgm:pt>
    <dgm:pt modelId="{9AD17B02-635F-284F-9694-EA86E4364207}" type="sibTrans" cxnId="{3EEA877D-A41A-4344-9CEA-B79835FA4CC7}">
      <dgm:prSet/>
      <dgm:spPr/>
      <dgm:t>
        <a:bodyPr/>
        <a:lstStyle/>
        <a:p>
          <a:endParaRPr lang="en-GB"/>
        </a:p>
      </dgm:t>
    </dgm:pt>
    <dgm:pt modelId="{7DDB2C06-9D5E-4C45-8D98-357556BB06BC}">
      <dgm:prSet phldrT="[Text]"/>
      <dgm:spPr/>
      <dgm:t>
        <a:bodyPr/>
        <a:lstStyle/>
        <a:p>
          <a:r>
            <a:rPr lang="en-GB" dirty="0"/>
            <a:t>Open Source and Cloud Native</a:t>
          </a:r>
        </a:p>
      </dgm:t>
    </dgm:pt>
    <dgm:pt modelId="{8E782A78-0942-E540-9FFB-FB21A40CCF21}" type="parTrans" cxnId="{6CDEB975-FCA3-C346-8D7B-E97D8339F724}">
      <dgm:prSet/>
      <dgm:spPr/>
      <dgm:t>
        <a:bodyPr/>
        <a:lstStyle/>
        <a:p>
          <a:endParaRPr lang="en-GB"/>
        </a:p>
      </dgm:t>
    </dgm:pt>
    <dgm:pt modelId="{C12BE9CD-FFA0-344D-8908-495C5F735F8C}" type="sibTrans" cxnId="{6CDEB975-FCA3-C346-8D7B-E97D8339F724}">
      <dgm:prSet/>
      <dgm:spPr/>
      <dgm:t>
        <a:bodyPr/>
        <a:lstStyle/>
        <a:p>
          <a:endParaRPr lang="en-GB"/>
        </a:p>
      </dgm:t>
    </dgm:pt>
    <dgm:pt modelId="{08C09818-37AF-3844-A821-A459B62469E6}">
      <dgm:prSet phldrT="[Text]"/>
      <dgm:spPr/>
      <dgm:t>
        <a:bodyPr/>
        <a:lstStyle/>
        <a:p>
          <a:r>
            <a:rPr lang="en-GB" dirty="0" err="1"/>
            <a:t>Cynefin</a:t>
          </a:r>
          <a:endParaRPr lang="en-GB" dirty="0"/>
        </a:p>
      </dgm:t>
    </dgm:pt>
    <dgm:pt modelId="{496F926D-EF20-3649-A45E-B8A70357A597}" type="parTrans" cxnId="{1BCE21AB-BB46-924D-B07A-87651F21292C}">
      <dgm:prSet/>
      <dgm:spPr/>
      <dgm:t>
        <a:bodyPr/>
        <a:lstStyle/>
        <a:p>
          <a:endParaRPr lang="en-GB"/>
        </a:p>
      </dgm:t>
    </dgm:pt>
    <dgm:pt modelId="{D1990A14-8388-2D45-9622-04CAFEF084FB}" type="sibTrans" cxnId="{1BCE21AB-BB46-924D-B07A-87651F21292C}">
      <dgm:prSet/>
      <dgm:spPr/>
      <dgm:t>
        <a:bodyPr/>
        <a:lstStyle/>
        <a:p>
          <a:endParaRPr lang="en-GB"/>
        </a:p>
      </dgm:t>
    </dgm:pt>
    <dgm:pt modelId="{0033A861-B648-AF48-B1FB-72D7758BD155}">
      <dgm:prSet phldrT="[Text]"/>
      <dgm:spPr/>
      <dgm:t>
        <a:bodyPr/>
        <a:lstStyle/>
        <a:p>
          <a:r>
            <a:rPr lang="en-GB" dirty="0"/>
            <a:t>Compliance Maze</a:t>
          </a:r>
        </a:p>
      </dgm:t>
    </dgm:pt>
    <dgm:pt modelId="{BA95F0E0-A53F-E54E-9FAC-69DA7A68D055}" type="parTrans" cxnId="{7A1FC181-ED1A-EB49-85CB-F4072C266265}">
      <dgm:prSet/>
      <dgm:spPr/>
      <dgm:t>
        <a:bodyPr/>
        <a:lstStyle/>
        <a:p>
          <a:endParaRPr lang="en-GB"/>
        </a:p>
      </dgm:t>
    </dgm:pt>
    <dgm:pt modelId="{B7744711-83B8-FF49-A48F-A329D7616F2A}" type="sibTrans" cxnId="{7A1FC181-ED1A-EB49-85CB-F4072C266265}">
      <dgm:prSet/>
      <dgm:spPr/>
      <dgm:t>
        <a:bodyPr/>
        <a:lstStyle/>
        <a:p>
          <a:endParaRPr lang="en-GB"/>
        </a:p>
      </dgm:t>
    </dgm:pt>
    <dgm:pt modelId="{F564A065-D6DB-FA49-B064-F7AEDD7330BA}" type="pres">
      <dgm:prSet presAssocID="{83F8648A-6774-CA4A-A242-D92C20CA22C6}" presName="Name0" presStyleCnt="0">
        <dgm:presLayoutVars>
          <dgm:chMax val="7"/>
          <dgm:dir/>
          <dgm:animLvl val="lvl"/>
          <dgm:resizeHandles val="exact"/>
        </dgm:presLayoutVars>
      </dgm:prSet>
      <dgm:spPr/>
    </dgm:pt>
    <dgm:pt modelId="{5B88BC26-533A-2D44-A09B-FB275E2C7263}" type="pres">
      <dgm:prSet presAssocID="{B0ED8A50-C603-5C4A-BAC7-43AB0ED2FF2F}" presName="circle1" presStyleLbl="node1" presStyleIdx="0" presStyleCnt="2"/>
      <dgm:spPr/>
    </dgm:pt>
    <dgm:pt modelId="{760CF755-D537-F34A-9C21-5F6AFBAA39F6}" type="pres">
      <dgm:prSet presAssocID="{B0ED8A50-C603-5C4A-BAC7-43AB0ED2FF2F}" presName="space" presStyleCnt="0"/>
      <dgm:spPr/>
    </dgm:pt>
    <dgm:pt modelId="{1E03C709-291C-2E46-B941-05A74394A364}" type="pres">
      <dgm:prSet presAssocID="{B0ED8A50-C603-5C4A-BAC7-43AB0ED2FF2F}" presName="rect1" presStyleLbl="alignAcc1" presStyleIdx="0" presStyleCnt="2"/>
      <dgm:spPr/>
    </dgm:pt>
    <dgm:pt modelId="{BDF3C370-5C19-FF48-B9C0-1122BF573CCE}" type="pres">
      <dgm:prSet presAssocID="{4947746D-27BF-E844-8509-516E351E5B23}" presName="vertSpace2" presStyleLbl="node1" presStyleIdx="0" presStyleCnt="2"/>
      <dgm:spPr/>
    </dgm:pt>
    <dgm:pt modelId="{5E8ACE67-932C-5D4F-92FB-63BF62E9FFC3}" type="pres">
      <dgm:prSet presAssocID="{4947746D-27BF-E844-8509-516E351E5B23}" presName="circle2" presStyleLbl="node1" presStyleIdx="1" presStyleCnt="2"/>
      <dgm:spPr>
        <a:solidFill>
          <a:schemeClr val="accent2">
            <a:lumMod val="75000"/>
          </a:schemeClr>
        </a:solidFill>
      </dgm:spPr>
    </dgm:pt>
    <dgm:pt modelId="{75E13BD7-5CC5-7B47-9076-74D0BE31EBF7}" type="pres">
      <dgm:prSet presAssocID="{4947746D-27BF-E844-8509-516E351E5B23}" presName="rect2" presStyleLbl="alignAcc1" presStyleIdx="1" presStyleCnt="2"/>
      <dgm:spPr/>
    </dgm:pt>
    <dgm:pt modelId="{C671F65E-93EC-D94E-9DBA-92AA0ABF08BE}" type="pres">
      <dgm:prSet presAssocID="{B0ED8A50-C603-5C4A-BAC7-43AB0ED2FF2F}" presName="rect1ParTx" presStyleLbl="alignAcc1" presStyleIdx="1" presStyleCnt="2">
        <dgm:presLayoutVars>
          <dgm:chMax val="1"/>
          <dgm:bulletEnabled val="1"/>
        </dgm:presLayoutVars>
      </dgm:prSet>
      <dgm:spPr/>
    </dgm:pt>
    <dgm:pt modelId="{67762E0D-2AE6-7E49-9AB0-A14E42A9B8DA}" type="pres">
      <dgm:prSet presAssocID="{B0ED8A50-C603-5C4A-BAC7-43AB0ED2FF2F}" presName="rect1ChTx" presStyleLbl="alignAcc1" presStyleIdx="1" presStyleCnt="2">
        <dgm:presLayoutVars>
          <dgm:bulletEnabled val="1"/>
        </dgm:presLayoutVars>
      </dgm:prSet>
      <dgm:spPr/>
    </dgm:pt>
    <dgm:pt modelId="{131DE3BE-89AF-734C-B841-CC52ED508279}" type="pres">
      <dgm:prSet presAssocID="{4947746D-27BF-E844-8509-516E351E5B23}" presName="rect2ParTx" presStyleLbl="alignAcc1" presStyleIdx="1" presStyleCnt="2">
        <dgm:presLayoutVars>
          <dgm:chMax val="1"/>
          <dgm:bulletEnabled val="1"/>
        </dgm:presLayoutVars>
      </dgm:prSet>
      <dgm:spPr/>
    </dgm:pt>
    <dgm:pt modelId="{E80E84AF-78A2-5A4F-A655-E3EF964E5414}" type="pres">
      <dgm:prSet presAssocID="{4947746D-27BF-E844-8509-516E351E5B23}" presName="rect2ChTx" presStyleLbl="alignAcc1" presStyleIdx="1" presStyleCnt="2">
        <dgm:presLayoutVars>
          <dgm:bulletEnabled val="1"/>
        </dgm:presLayoutVars>
      </dgm:prSet>
      <dgm:spPr/>
    </dgm:pt>
  </dgm:ptLst>
  <dgm:cxnLst>
    <dgm:cxn modelId="{580AFC02-3D0A-734F-AD0C-108847F8AA2E}" type="presOf" srcId="{AF1810B0-BE81-E941-8F44-D1101F153E97}" destId="{E80E84AF-78A2-5A4F-A655-E3EF964E5414}" srcOrd="0" destOrd="4" presId="urn:microsoft.com/office/officeart/2005/8/layout/target3"/>
    <dgm:cxn modelId="{D5907903-9BB2-474A-9072-4FA6DD338364}" type="presOf" srcId="{5B65F5B2-764F-A940-8979-9A3376AD10D4}" destId="{67762E0D-2AE6-7E49-9AB0-A14E42A9B8DA}" srcOrd="0" destOrd="0" presId="urn:microsoft.com/office/officeart/2005/8/layout/target3"/>
    <dgm:cxn modelId="{40E48A26-AFAA-F245-8484-D25B80229188}" type="presOf" srcId="{B0ED8A50-C603-5C4A-BAC7-43AB0ED2FF2F}" destId="{C671F65E-93EC-D94E-9DBA-92AA0ABF08BE}" srcOrd="1" destOrd="0" presId="urn:microsoft.com/office/officeart/2005/8/layout/target3"/>
    <dgm:cxn modelId="{1AF5E627-06A3-8E4B-9FA5-8B11A48955B8}" srcId="{B0ED8A50-C603-5C4A-BAC7-43AB0ED2FF2F}" destId="{749AE5A7-0F7C-A344-B3EA-3C99A113F58B}" srcOrd="1" destOrd="0" parTransId="{D968F3E8-13F4-FA45-881B-5D4643EDB533}" sibTransId="{20E041DE-0ACD-8946-96EF-6806829D6EA1}"/>
    <dgm:cxn modelId="{FCFC802E-147F-5745-A6CA-2146F54718C5}" type="presOf" srcId="{3D7174CA-7206-8A4B-BF75-4B3C17093578}" destId="{E80E84AF-78A2-5A4F-A655-E3EF964E5414}" srcOrd="0" destOrd="1" presId="urn:microsoft.com/office/officeart/2005/8/layout/target3"/>
    <dgm:cxn modelId="{ACD6B934-A14B-E94B-8C67-2AB25BB91748}" type="presOf" srcId="{83F8648A-6774-CA4A-A242-D92C20CA22C6}" destId="{F564A065-D6DB-FA49-B064-F7AEDD7330BA}" srcOrd="0" destOrd="0" presId="urn:microsoft.com/office/officeart/2005/8/layout/target3"/>
    <dgm:cxn modelId="{2E004C72-6DDC-D249-B0C1-FF61B108586A}" srcId="{83F8648A-6774-CA4A-A242-D92C20CA22C6}" destId="{B0ED8A50-C603-5C4A-BAC7-43AB0ED2FF2F}" srcOrd="0" destOrd="0" parTransId="{12FC0C61-2DC1-6743-93EB-316BAA91F9D1}" sibTransId="{FEFB57D6-4844-9349-A2BF-1C0EAE988C80}"/>
    <dgm:cxn modelId="{6CDEB975-FCA3-C346-8D7B-E97D8339F724}" srcId="{4947746D-27BF-E844-8509-516E351E5B23}" destId="{7DDB2C06-9D5E-4C45-8D98-357556BB06BC}" srcOrd="5" destOrd="0" parTransId="{8E782A78-0942-E540-9FFB-FB21A40CCF21}" sibTransId="{C12BE9CD-FFA0-344D-8908-495C5F735F8C}"/>
    <dgm:cxn modelId="{3EEA877D-A41A-4344-9CEA-B79835FA4CC7}" srcId="{4947746D-27BF-E844-8509-516E351E5B23}" destId="{AF1810B0-BE81-E941-8F44-D1101F153E97}" srcOrd="4" destOrd="0" parTransId="{4D630DDA-D29A-E243-BB06-65ED4C4F012F}" sibTransId="{9AD17B02-635F-284F-9694-EA86E4364207}"/>
    <dgm:cxn modelId="{7A1FC181-ED1A-EB49-85CB-F4072C266265}" srcId="{4947746D-27BF-E844-8509-516E351E5B23}" destId="{0033A861-B648-AF48-B1FB-72D7758BD155}" srcOrd="0" destOrd="0" parTransId="{BA95F0E0-A53F-E54E-9FAC-69DA7A68D055}" sibTransId="{B7744711-83B8-FF49-A48F-A329D7616F2A}"/>
    <dgm:cxn modelId="{97DE888F-A616-AB43-995C-C5A665B30976}" srcId="{83F8648A-6774-CA4A-A242-D92C20CA22C6}" destId="{4947746D-27BF-E844-8509-516E351E5B23}" srcOrd="1" destOrd="0" parTransId="{683044C2-6C79-1E4D-94B4-52FAAAF22504}" sibTransId="{E55B816A-81E9-B644-99AA-F4D785FA5A45}"/>
    <dgm:cxn modelId="{199CDF98-5AFE-4D49-8B9F-6840D0877D51}" type="presOf" srcId="{4947746D-27BF-E844-8509-516E351E5B23}" destId="{75E13BD7-5CC5-7B47-9076-74D0BE31EBF7}" srcOrd="0" destOrd="0" presId="urn:microsoft.com/office/officeart/2005/8/layout/target3"/>
    <dgm:cxn modelId="{C5E2389B-B602-284D-AADA-BDB2C0E9C65A}" type="presOf" srcId="{C462668D-665C-D74C-90BC-B2EAEA0951A2}" destId="{E80E84AF-78A2-5A4F-A655-E3EF964E5414}" srcOrd="0" destOrd="2" presId="urn:microsoft.com/office/officeart/2005/8/layout/target3"/>
    <dgm:cxn modelId="{5D8EA3A1-F6D7-6F48-828B-B7976A69C4BB}" srcId="{4947746D-27BF-E844-8509-516E351E5B23}" destId="{BCA9BDCD-188C-D94A-9B8C-E4D4F04FAAD5}" srcOrd="3" destOrd="0" parTransId="{D40B3C4E-8CB7-474F-8455-18CA3731CCAD}" sibTransId="{3CBD2948-DDFB-794E-AF93-0ADC6596C46E}"/>
    <dgm:cxn modelId="{1E6B5BA2-0980-9544-87BA-FB81EB5D9C21}" srcId="{4947746D-27BF-E844-8509-516E351E5B23}" destId="{C462668D-665C-D74C-90BC-B2EAEA0951A2}" srcOrd="2" destOrd="0" parTransId="{BF346454-0CA2-0949-BAFF-6E5E0D46CE92}" sibTransId="{A0089606-EC5F-5641-A286-8BA7DC7F1C70}"/>
    <dgm:cxn modelId="{1BCE21AB-BB46-924D-B07A-87651F21292C}" srcId="{B0ED8A50-C603-5C4A-BAC7-43AB0ED2FF2F}" destId="{08C09818-37AF-3844-A821-A459B62469E6}" srcOrd="2" destOrd="0" parTransId="{496F926D-EF20-3649-A45E-B8A70357A597}" sibTransId="{D1990A14-8388-2D45-9622-04CAFEF084FB}"/>
    <dgm:cxn modelId="{FDB449BD-FEE7-3440-A88C-BA05D511E267}" srcId="{B0ED8A50-C603-5C4A-BAC7-43AB0ED2FF2F}" destId="{5B65F5B2-764F-A940-8979-9A3376AD10D4}" srcOrd="0" destOrd="0" parTransId="{514B5D9E-C7B1-694B-9D6F-B2A4C2323490}" sibTransId="{E7B8E215-1915-594E-BACD-3C67B67DAC08}"/>
    <dgm:cxn modelId="{CEA3B6C0-49FA-2C4E-AEA1-13334D5C2057}" type="presOf" srcId="{08C09818-37AF-3844-A821-A459B62469E6}" destId="{67762E0D-2AE6-7E49-9AB0-A14E42A9B8DA}" srcOrd="0" destOrd="2" presId="urn:microsoft.com/office/officeart/2005/8/layout/target3"/>
    <dgm:cxn modelId="{928115C3-349B-DF45-BCBA-92601F088E0F}" type="presOf" srcId="{749AE5A7-0F7C-A344-B3EA-3C99A113F58B}" destId="{67762E0D-2AE6-7E49-9AB0-A14E42A9B8DA}" srcOrd="0" destOrd="1" presId="urn:microsoft.com/office/officeart/2005/8/layout/target3"/>
    <dgm:cxn modelId="{8BC034D3-869A-1F4A-8320-49D3120DAB17}" srcId="{4947746D-27BF-E844-8509-516E351E5B23}" destId="{3D7174CA-7206-8A4B-BF75-4B3C17093578}" srcOrd="1" destOrd="0" parTransId="{555ADC27-2C07-E246-B9B1-38CC62158A56}" sibTransId="{EEDFE158-39A0-0F46-A761-8EF082C75379}"/>
    <dgm:cxn modelId="{C4F809E9-1A00-574F-968A-6BBF50F5ED0F}" type="presOf" srcId="{4947746D-27BF-E844-8509-516E351E5B23}" destId="{131DE3BE-89AF-734C-B841-CC52ED508279}" srcOrd="1" destOrd="0" presId="urn:microsoft.com/office/officeart/2005/8/layout/target3"/>
    <dgm:cxn modelId="{F027F9EC-FDDE-0740-B018-280911A33E0A}" type="presOf" srcId="{B0ED8A50-C603-5C4A-BAC7-43AB0ED2FF2F}" destId="{1E03C709-291C-2E46-B941-05A74394A364}" srcOrd="0" destOrd="0" presId="urn:microsoft.com/office/officeart/2005/8/layout/target3"/>
    <dgm:cxn modelId="{AB08F5F7-D418-3B4B-A39F-D5198F3707F8}" type="presOf" srcId="{7DDB2C06-9D5E-4C45-8D98-357556BB06BC}" destId="{E80E84AF-78A2-5A4F-A655-E3EF964E5414}" srcOrd="0" destOrd="5" presId="urn:microsoft.com/office/officeart/2005/8/layout/target3"/>
    <dgm:cxn modelId="{C0969AF8-09EF-E240-A00B-D89868B6414C}" type="presOf" srcId="{BCA9BDCD-188C-D94A-9B8C-E4D4F04FAAD5}" destId="{E80E84AF-78A2-5A4F-A655-E3EF964E5414}" srcOrd="0" destOrd="3" presId="urn:microsoft.com/office/officeart/2005/8/layout/target3"/>
    <dgm:cxn modelId="{753432FB-C7FE-E34A-9287-28AE9DD91FBA}" type="presOf" srcId="{0033A861-B648-AF48-B1FB-72D7758BD155}" destId="{E80E84AF-78A2-5A4F-A655-E3EF964E5414}" srcOrd="0" destOrd="0" presId="urn:microsoft.com/office/officeart/2005/8/layout/target3"/>
    <dgm:cxn modelId="{E1D14383-17AC-A14E-B1F6-6988E22CA0FF}" type="presParOf" srcId="{F564A065-D6DB-FA49-B064-F7AEDD7330BA}" destId="{5B88BC26-533A-2D44-A09B-FB275E2C7263}" srcOrd="0" destOrd="0" presId="urn:microsoft.com/office/officeart/2005/8/layout/target3"/>
    <dgm:cxn modelId="{E28F1C3D-2049-A742-B75B-349B87B4F68C}" type="presParOf" srcId="{F564A065-D6DB-FA49-B064-F7AEDD7330BA}" destId="{760CF755-D537-F34A-9C21-5F6AFBAA39F6}" srcOrd="1" destOrd="0" presId="urn:microsoft.com/office/officeart/2005/8/layout/target3"/>
    <dgm:cxn modelId="{2FF7DCA2-C737-2B42-BE93-1C6CE2556DCA}" type="presParOf" srcId="{F564A065-D6DB-FA49-B064-F7AEDD7330BA}" destId="{1E03C709-291C-2E46-B941-05A74394A364}" srcOrd="2" destOrd="0" presId="urn:microsoft.com/office/officeart/2005/8/layout/target3"/>
    <dgm:cxn modelId="{F1284955-CE96-8542-B5CA-A2D9EAFFFB7C}" type="presParOf" srcId="{F564A065-D6DB-FA49-B064-F7AEDD7330BA}" destId="{BDF3C370-5C19-FF48-B9C0-1122BF573CCE}" srcOrd="3" destOrd="0" presId="urn:microsoft.com/office/officeart/2005/8/layout/target3"/>
    <dgm:cxn modelId="{BCA5A4C3-AEDF-0143-92D3-3C28F5748114}" type="presParOf" srcId="{F564A065-D6DB-FA49-B064-F7AEDD7330BA}" destId="{5E8ACE67-932C-5D4F-92FB-63BF62E9FFC3}" srcOrd="4" destOrd="0" presId="urn:microsoft.com/office/officeart/2005/8/layout/target3"/>
    <dgm:cxn modelId="{4DCC9F6F-D432-044C-B448-546E850279A1}" type="presParOf" srcId="{F564A065-D6DB-FA49-B064-F7AEDD7330BA}" destId="{75E13BD7-5CC5-7B47-9076-74D0BE31EBF7}" srcOrd="5" destOrd="0" presId="urn:microsoft.com/office/officeart/2005/8/layout/target3"/>
    <dgm:cxn modelId="{263A2047-0A73-4347-A212-8FE698EBF6DF}" type="presParOf" srcId="{F564A065-D6DB-FA49-B064-F7AEDD7330BA}" destId="{C671F65E-93EC-D94E-9DBA-92AA0ABF08BE}" srcOrd="6" destOrd="0" presId="urn:microsoft.com/office/officeart/2005/8/layout/target3"/>
    <dgm:cxn modelId="{4D329564-E28D-914A-A4E7-FB240A8FA162}" type="presParOf" srcId="{F564A065-D6DB-FA49-B064-F7AEDD7330BA}" destId="{67762E0D-2AE6-7E49-9AB0-A14E42A9B8DA}" srcOrd="7" destOrd="0" presId="urn:microsoft.com/office/officeart/2005/8/layout/target3"/>
    <dgm:cxn modelId="{E1619DB6-4536-EE47-A3E8-27FD8DA8C6F5}" type="presParOf" srcId="{F564A065-D6DB-FA49-B064-F7AEDD7330BA}" destId="{131DE3BE-89AF-734C-B841-CC52ED508279}" srcOrd="8" destOrd="0" presId="urn:microsoft.com/office/officeart/2005/8/layout/target3"/>
    <dgm:cxn modelId="{C41532BD-6734-174D-B182-952746D24A69}" type="presParOf" srcId="{F564A065-D6DB-FA49-B064-F7AEDD7330BA}" destId="{E80E84AF-78A2-5A4F-A655-E3EF964E5414}" srcOrd="9"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C941AF-045D-3F4E-8F3A-024C76446841}" type="doc">
      <dgm:prSet loTypeId="urn:microsoft.com/office/officeart/2005/8/layout/matrix3" loCatId="" qsTypeId="urn:microsoft.com/office/officeart/2005/8/quickstyle/simple2" qsCatId="simple" csTypeId="urn:microsoft.com/office/officeart/2005/8/colors/colorful1" csCatId="colorful" phldr="1"/>
      <dgm:spPr/>
      <dgm:t>
        <a:bodyPr/>
        <a:lstStyle/>
        <a:p>
          <a:endParaRPr lang="en-GB"/>
        </a:p>
      </dgm:t>
    </dgm:pt>
    <dgm:pt modelId="{0621AE7C-150D-8443-B114-DB3924DACE37}">
      <dgm:prSet phldrT="[Text]"/>
      <dgm:spPr/>
      <dgm:t>
        <a:bodyPr/>
        <a:lstStyle/>
        <a:p>
          <a:r>
            <a:rPr lang="en-GB" dirty="0"/>
            <a:t>Assess Risk</a:t>
          </a:r>
        </a:p>
      </dgm:t>
    </dgm:pt>
    <dgm:pt modelId="{8D8325AE-67F3-8247-A3CF-0B16B90B6EA7}" type="parTrans" cxnId="{7013B6C8-3B78-4745-8076-D70CC39BFFF9}">
      <dgm:prSet/>
      <dgm:spPr/>
      <dgm:t>
        <a:bodyPr/>
        <a:lstStyle/>
        <a:p>
          <a:endParaRPr lang="en-GB"/>
        </a:p>
      </dgm:t>
    </dgm:pt>
    <dgm:pt modelId="{CBB2B536-642B-C04C-AEA8-008A6BFF4B02}" type="sibTrans" cxnId="{7013B6C8-3B78-4745-8076-D70CC39BFFF9}">
      <dgm:prSet/>
      <dgm:spPr/>
      <dgm:t>
        <a:bodyPr/>
        <a:lstStyle/>
        <a:p>
          <a:endParaRPr lang="en-GB"/>
        </a:p>
      </dgm:t>
    </dgm:pt>
    <dgm:pt modelId="{4ABC88D0-9A79-2344-A953-8C6C1E645582}">
      <dgm:prSet phldrT="[Text]"/>
      <dgm:spPr/>
      <dgm:t>
        <a:bodyPr/>
        <a:lstStyle/>
        <a:p>
          <a:r>
            <a:rPr lang="en-GB" dirty="0"/>
            <a:t>Implement Policy and Controls</a:t>
          </a:r>
        </a:p>
      </dgm:t>
    </dgm:pt>
    <dgm:pt modelId="{6885B56A-8912-7C47-A80E-39C5E9B5C5CD}" type="parTrans" cxnId="{104D153D-BCE1-B046-B672-3040AB34BF42}">
      <dgm:prSet/>
      <dgm:spPr/>
      <dgm:t>
        <a:bodyPr/>
        <a:lstStyle/>
        <a:p>
          <a:endParaRPr lang="en-GB"/>
        </a:p>
      </dgm:t>
    </dgm:pt>
    <dgm:pt modelId="{FA9BEF38-4983-ED48-83C3-32F16375BA90}" type="sibTrans" cxnId="{104D153D-BCE1-B046-B672-3040AB34BF42}">
      <dgm:prSet/>
      <dgm:spPr/>
      <dgm:t>
        <a:bodyPr/>
        <a:lstStyle/>
        <a:p>
          <a:endParaRPr lang="en-GB"/>
        </a:p>
      </dgm:t>
    </dgm:pt>
    <dgm:pt modelId="{06778FE0-28C6-AB45-9E58-BDBFFE104C20}">
      <dgm:prSet phldrT="[Text]"/>
      <dgm:spPr/>
      <dgm:t>
        <a:bodyPr/>
        <a:lstStyle/>
        <a:p>
          <a:r>
            <a:rPr lang="en-GB" dirty="0"/>
            <a:t>Promote awareness</a:t>
          </a:r>
        </a:p>
      </dgm:t>
    </dgm:pt>
    <dgm:pt modelId="{B98B02F5-9AEC-2645-8C19-99F4CB77546B}" type="parTrans" cxnId="{1D832B95-C24E-624F-88AF-AF3D79F3CFB3}">
      <dgm:prSet/>
      <dgm:spPr/>
      <dgm:t>
        <a:bodyPr/>
        <a:lstStyle/>
        <a:p>
          <a:endParaRPr lang="en-GB"/>
        </a:p>
      </dgm:t>
    </dgm:pt>
    <dgm:pt modelId="{48A2F7E0-644D-5844-8473-4AE01A261501}" type="sibTrans" cxnId="{1D832B95-C24E-624F-88AF-AF3D79F3CFB3}">
      <dgm:prSet/>
      <dgm:spPr/>
      <dgm:t>
        <a:bodyPr/>
        <a:lstStyle/>
        <a:p>
          <a:endParaRPr lang="en-GB"/>
        </a:p>
      </dgm:t>
    </dgm:pt>
    <dgm:pt modelId="{DF52FE1D-21A3-8644-A20B-EB9122BD11AB}">
      <dgm:prSet phldrT="[Text]"/>
      <dgm:spPr/>
      <dgm:t>
        <a:bodyPr/>
        <a:lstStyle/>
        <a:p>
          <a:r>
            <a:rPr lang="en-GB" dirty="0"/>
            <a:t>Monitor and Evaluate</a:t>
          </a:r>
        </a:p>
      </dgm:t>
    </dgm:pt>
    <dgm:pt modelId="{5CD560AD-B224-E54E-9C80-694EA8577097}" type="parTrans" cxnId="{4C41877E-083C-E445-A0D3-D3A1300A4AFD}">
      <dgm:prSet/>
      <dgm:spPr/>
      <dgm:t>
        <a:bodyPr/>
        <a:lstStyle/>
        <a:p>
          <a:endParaRPr lang="en-GB"/>
        </a:p>
      </dgm:t>
    </dgm:pt>
    <dgm:pt modelId="{38F4E1FD-FF15-A843-A66A-634247202A23}" type="sibTrans" cxnId="{4C41877E-083C-E445-A0D3-D3A1300A4AFD}">
      <dgm:prSet/>
      <dgm:spPr/>
      <dgm:t>
        <a:bodyPr/>
        <a:lstStyle/>
        <a:p>
          <a:endParaRPr lang="en-GB"/>
        </a:p>
      </dgm:t>
    </dgm:pt>
    <dgm:pt modelId="{5ADFDC37-57C8-1944-9294-6557F68DB6E4}" type="pres">
      <dgm:prSet presAssocID="{68C941AF-045D-3F4E-8F3A-024C76446841}" presName="matrix" presStyleCnt="0">
        <dgm:presLayoutVars>
          <dgm:chMax val="1"/>
          <dgm:dir/>
          <dgm:resizeHandles val="exact"/>
        </dgm:presLayoutVars>
      </dgm:prSet>
      <dgm:spPr/>
    </dgm:pt>
    <dgm:pt modelId="{0CFCE820-EA40-BE42-922E-E8A21ED3DA85}" type="pres">
      <dgm:prSet presAssocID="{68C941AF-045D-3F4E-8F3A-024C76446841}" presName="diamond" presStyleLbl="bgShp" presStyleIdx="0" presStyleCnt="1" custLinFactNeighborY="1658"/>
      <dgm:spPr/>
    </dgm:pt>
    <dgm:pt modelId="{051D24E7-4632-FB46-9A8A-03B7C309E86D}" type="pres">
      <dgm:prSet presAssocID="{68C941AF-045D-3F4E-8F3A-024C76446841}" presName="quad1" presStyleLbl="node1" presStyleIdx="0" presStyleCnt="4">
        <dgm:presLayoutVars>
          <dgm:chMax val="0"/>
          <dgm:chPref val="0"/>
          <dgm:bulletEnabled val="1"/>
        </dgm:presLayoutVars>
      </dgm:prSet>
      <dgm:spPr/>
    </dgm:pt>
    <dgm:pt modelId="{5963B600-A834-8C45-A17F-77DB76E505D8}" type="pres">
      <dgm:prSet presAssocID="{68C941AF-045D-3F4E-8F3A-024C76446841}" presName="quad2" presStyleLbl="node1" presStyleIdx="1" presStyleCnt="4">
        <dgm:presLayoutVars>
          <dgm:chMax val="0"/>
          <dgm:chPref val="0"/>
          <dgm:bulletEnabled val="1"/>
        </dgm:presLayoutVars>
      </dgm:prSet>
      <dgm:spPr/>
    </dgm:pt>
    <dgm:pt modelId="{0ECEB9CC-1C81-4743-A713-99D89AD55833}" type="pres">
      <dgm:prSet presAssocID="{68C941AF-045D-3F4E-8F3A-024C76446841}" presName="quad3" presStyleLbl="node1" presStyleIdx="2" presStyleCnt="4">
        <dgm:presLayoutVars>
          <dgm:chMax val="0"/>
          <dgm:chPref val="0"/>
          <dgm:bulletEnabled val="1"/>
        </dgm:presLayoutVars>
      </dgm:prSet>
      <dgm:spPr/>
    </dgm:pt>
    <dgm:pt modelId="{BF782F87-CA98-654B-8BA6-BB6914363AF1}" type="pres">
      <dgm:prSet presAssocID="{68C941AF-045D-3F4E-8F3A-024C76446841}" presName="quad4" presStyleLbl="node1" presStyleIdx="3" presStyleCnt="4">
        <dgm:presLayoutVars>
          <dgm:chMax val="0"/>
          <dgm:chPref val="0"/>
          <dgm:bulletEnabled val="1"/>
        </dgm:presLayoutVars>
      </dgm:prSet>
      <dgm:spPr/>
    </dgm:pt>
  </dgm:ptLst>
  <dgm:cxnLst>
    <dgm:cxn modelId="{6F8DF517-B2B2-5441-995B-2CEB4207ACF8}" type="presOf" srcId="{06778FE0-28C6-AB45-9E58-BDBFFE104C20}" destId="{0ECEB9CC-1C81-4743-A713-99D89AD55833}" srcOrd="0" destOrd="0" presId="urn:microsoft.com/office/officeart/2005/8/layout/matrix3"/>
    <dgm:cxn modelId="{104D153D-BCE1-B046-B672-3040AB34BF42}" srcId="{68C941AF-045D-3F4E-8F3A-024C76446841}" destId="{4ABC88D0-9A79-2344-A953-8C6C1E645582}" srcOrd="1" destOrd="0" parTransId="{6885B56A-8912-7C47-A80E-39C5E9B5C5CD}" sibTransId="{FA9BEF38-4983-ED48-83C3-32F16375BA90}"/>
    <dgm:cxn modelId="{FD61AE5B-9992-9C4F-8993-95A79AF02530}" type="presOf" srcId="{DF52FE1D-21A3-8644-A20B-EB9122BD11AB}" destId="{BF782F87-CA98-654B-8BA6-BB6914363AF1}" srcOrd="0" destOrd="0" presId="urn:microsoft.com/office/officeart/2005/8/layout/matrix3"/>
    <dgm:cxn modelId="{4C41877E-083C-E445-A0D3-D3A1300A4AFD}" srcId="{68C941AF-045D-3F4E-8F3A-024C76446841}" destId="{DF52FE1D-21A3-8644-A20B-EB9122BD11AB}" srcOrd="3" destOrd="0" parTransId="{5CD560AD-B224-E54E-9C80-694EA8577097}" sibTransId="{38F4E1FD-FF15-A843-A66A-634247202A23}"/>
    <dgm:cxn modelId="{9DEAFF87-7269-2A4A-B38E-D8196D8398C0}" type="presOf" srcId="{4ABC88D0-9A79-2344-A953-8C6C1E645582}" destId="{5963B600-A834-8C45-A17F-77DB76E505D8}" srcOrd="0" destOrd="0" presId="urn:microsoft.com/office/officeart/2005/8/layout/matrix3"/>
    <dgm:cxn modelId="{D0CAD192-E1E4-574C-997D-BA6EB2B25530}" type="presOf" srcId="{0621AE7C-150D-8443-B114-DB3924DACE37}" destId="{051D24E7-4632-FB46-9A8A-03B7C309E86D}" srcOrd="0" destOrd="0" presId="urn:microsoft.com/office/officeart/2005/8/layout/matrix3"/>
    <dgm:cxn modelId="{1D832B95-C24E-624F-88AF-AF3D79F3CFB3}" srcId="{68C941AF-045D-3F4E-8F3A-024C76446841}" destId="{06778FE0-28C6-AB45-9E58-BDBFFE104C20}" srcOrd="2" destOrd="0" parTransId="{B98B02F5-9AEC-2645-8C19-99F4CB77546B}" sibTransId="{48A2F7E0-644D-5844-8473-4AE01A261501}"/>
    <dgm:cxn modelId="{2F8767BB-848C-8A4B-A8F2-FD012EF56073}" type="presOf" srcId="{68C941AF-045D-3F4E-8F3A-024C76446841}" destId="{5ADFDC37-57C8-1944-9294-6557F68DB6E4}" srcOrd="0" destOrd="0" presId="urn:microsoft.com/office/officeart/2005/8/layout/matrix3"/>
    <dgm:cxn modelId="{7013B6C8-3B78-4745-8076-D70CC39BFFF9}" srcId="{68C941AF-045D-3F4E-8F3A-024C76446841}" destId="{0621AE7C-150D-8443-B114-DB3924DACE37}" srcOrd="0" destOrd="0" parTransId="{8D8325AE-67F3-8247-A3CF-0B16B90B6EA7}" sibTransId="{CBB2B536-642B-C04C-AEA8-008A6BFF4B02}"/>
    <dgm:cxn modelId="{53D4AD3E-77EA-C74C-9543-0E18DC373B42}" type="presParOf" srcId="{5ADFDC37-57C8-1944-9294-6557F68DB6E4}" destId="{0CFCE820-EA40-BE42-922E-E8A21ED3DA85}" srcOrd="0" destOrd="0" presId="urn:microsoft.com/office/officeart/2005/8/layout/matrix3"/>
    <dgm:cxn modelId="{0EDF6B6F-A8A2-D647-BF39-B2A008C94A8C}" type="presParOf" srcId="{5ADFDC37-57C8-1944-9294-6557F68DB6E4}" destId="{051D24E7-4632-FB46-9A8A-03B7C309E86D}" srcOrd="1" destOrd="0" presId="urn:microsoft.com/office/officeart/2005/8/layout/matrix3"/>
    <dgm:cxn modelId="{CB657D03-B2AF-ED4C-9EC1-536FAEB030FB}" type="presParOf" srcId="{5ADFDC37-57C8-1944-9294-6557F68DB6E4}" destId="{5963B600-A834-8C45-A17F-77DB76E505D8}" srcOrd="2" destOrd="0" presId="urn:microsoft.com/office/officeart/2005/8/layout/matrix3"/>
    <dgm:cxn modelId="{43BDF495-52C5-4A47-805D-9B5F46EF9B82}" type="presParOf" srcId="{5ADFDC37-57C8-1944-9294-6557F68DB6E4}" destId="{0ECEB9CC-1C81-4743-A713-99D89AD55833}" srcOrd="3" destOrd="0" presId="urn:microsoft.com/office/officeart/2005/8/layout/matrix3"/>
    <dgm:cxn modelId="{DC481164-CE34-E246-B75E-747EF097B2C4}" type="presParOf" srcId="{5ADFDC37-57C8-1944-9294-6557F68DB6E4}" destId="{BF782F87-CA98-654B-8BA6-BB6914363AF1}" srcOrd="4" destOrd="0" presId="urn:microsoft.com/office/officeart/2005/8/layout/matrix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88BC26-533A-2D44-A09B-FB275E2C7263}">
      <dsp:nvSpPr>
        <dsp:cNvPr id="0" name=""/>
        <dsp:cNvSpPr/>
      </dsp:nvSpPr>
      <dsp:spPr>
        <a:xfrm>
          <a:off x="0" y="0"/>
          <a:ext cx="4699951" cy="4699951"/>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03C709-291C-2E46-B941-05A74394A364}">
      <dsp:nvSpPr>
        <dsp:cNvPr id="0" name=""/>
        <dsp:cNvSpPr/>
      </dsp:nvSpPr>
      <dsp:spPr>
        <a:xfrm>
          <a:off x="2349975" y="0"/>
          <a:ext cx="6200339" cy="4699951"/>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kern="1200" dirty="0"/>
            <a:t>Strategy and Sense-making</a:t>
          </a:r>
        </a:p>
      </dsp:txBody>
      <dsp:txXfrm>
        <a:off x="2349975" y="0"/>
        <a:ext cx="3100169" cy="2232477"/>
      </dsp:txXfrm>
    </dsp:sp>
    <dsp:sp modelId="{5E8ACE67-932C-5D4F-92FB-63BF62E9FFC3}">
      <dsp:nvSpPr>
        <dsp:cNvPr id="0" name=""/>
        <dsp:cNvSpPr/>
      </dsp:nvSpPr>
      <dsp:spPr>
        <a:xfrm>
          <a:off x="1233737" y="2232477"/>
          <a:ext cx="2232477" cy="2232477"/>
        </a:xfrm>
        <a:prstGeom prst="pie">
          <a:avLst>
            <a:gd name="adj1" fmla="val 5400000"/>
            <a:gd name="adj2" fmla="val 16200000"/>
          </a:avLst>
        </a:prstGeom>
        <a:solidFill>
          <a:schemeClr val="accent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13BD7-5CC5-7B47-9076-74D0BE31EBF7}">
      <dsp:nvSpPr>
        <dsp:cNvPr id="0" name=""/>
        <dsp:cNvSpPr/>
      </dsp:nvSpPr>
      <dsp:spPr>
        <a:xfrm>
          <a:off x="2349975" y="2232477"/>
          <a:ext cx="6200339" cy="2232477"/>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r>
            <a:rPr lang="en-GB" sz="4500" kern="1200" dirty="0"/>
            <a:t>Security</a:t>
          </a:r>
        </a:p>
      </dsp:txBody>
      <dsp:txXfrm>
        <a:off x="2349975" y="2232477"/>
        <a:ext cx="3100169" cy="2232477"/>
      </dsp:txXfrm>
    </dsp:sp>
    <dsp:sp modelId="{67762E0D-2AE6-7E49-9AB0-A14E42A9B8DA}">
      <dsp:nvSpPr>
        <dsp:cNvPr id="0" name=""/>
        <dsp:cNvSpPr/>
      </dsp:nvSpPr>
      <dsp:spPr>
        <a:xfrm>
          <a:off x="5450145" y="0"/>
          <a:ext cx="3100169" cy="22324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Good/Bad Strategy</a:t>
          </a:r>
        </a:p>
        <a:p>
          <a:pPr marL="171450" lvl="1" indent="-171450" algn="l" defTabSz="755650">
            <a:lnSpc>
              <a:spcPct val="90000"/>
            </a:lnSpc>
            <a:spcBef>
              <a:spcPct val="0"/>
            </a:spcBef>
            <a:spcAft>
              <a:spcPct val="15000"/>
            </a:spcAft>
            <a:buChar char="•"/>
          </a:pPr>
          <a:r>
            <a:rPr lang="en-GB" sz="1700" kern="1200" dirty="0"/>
            <a:t>Wardley Mapping</a:t>
          </a:r>
        </a:p>
        <a:p>
          <a:pPr marL="171450" lvl="1" indent="-171450" algn="l" defTabSz="755650">
            <a:lnSpc>
              <a:spcPct val="90000"/>
            </a:lnSpc>
            <a:spcBef>
              <a:spcPct val="0"/>
            </a:spcBef>
            <a:spcAft>
              <a:spcPct val="15000"/>
            </a:spcAft>
            <a:buChar char="•"/>
          </a:pPr>
          <a:r>
            <a:rPr lang="en-GB" sz="1700" kern="1200" dirty="0" err="1"/>
            <a:t>Cynefin</a:t>
          </a:r>
          <a:endParaRPr lang="en-GB" sz="1700" kern="1200" dirty="0"/>
        </a:p>
      </dsp:txBody>
      <dsp:txXfrm>
        <a:off x="5450145" y="0"/>
        <a:ext cx="3100169" cy="2232477"/>
      </dsp:txXfrm>
    </dsp:sp>
    <dsp:sp modelId="{E80E84AF-78A2-5A4F-A655-E3EF964E5414}">
      <dsp:nvSpPr>
        <dsp:cNvPr id="0" name=""/>
        <dsp:cNvSpPr/>
      </dsp:nvSpPr>
      <dsp:spPr>
        <a:xfrm>
          <a:off x="5450145" y="2232477"/>
          <a:ext cx="3100169" cy="2232477"/>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GB" sz="1700" kern="1200" dirty="0"/>
            <a:t>Compliance Maze</a:t>
          </a:r>
        </a:p>
        <a:p>
          <a:pPr marL="171450" lvl="1" indent="-171450" algn="l" defTabSz="755650">
            <a:lnSpc>
              <a:spcPct val="90000"/>
            </a:lnSpc>
            <a:spcBef>
              <a:spcPct val="0"/>
            </a:spcBef>
            <a:spcAft>
              <a:spcPct val="15000"/>
            </a:spcAft>
            <a:buChar char="•"/>
          </a:pPr>
          <a:r>
            <a:rPr lang="en-GB" sz="1700" kern="1200" dirty="0"/>
            <a:t>Structure</a:t>
          </a:r>
        </a:p>
        <a:p>
          <a:pPr marL="171450" lvl="1" indent="-171450" algn="l" defTabSz="755650">
            <a:lnSpc>
              <a:spcPct val="90000"/>
            </a:lnSpc>
            <a:spcBef>
              <a:spcPct val="0"/>
            </a:spcBef>
            <a:spcAft>
              <a:spcPct val="15000"/>
            </a:spcAft>
            <a:buChar char="•"/>
          </a:pPr>
          <a:r>
            <a:rPr lang="en-GB" sz="1700" kern="1200" dirty="0"/>
            <a:t>Enterprise Security Architecture</a:t>
          </a:r>
        </a:p>
        <a:p>
          <a:pPr marL="171450" lvl="1" indent="-171450" algn="l" defTabSz="755650">
            <a:lnSpc>
              <a:spcPct val="90000"/>
            </a:lnSpc>
            <a:spcBef>
              <a:spcPct val="0"/>
            </a:spcBef>
            <a:spcAft>
              <a:spcPct val="15000"/>
            </a:spcAft>
            <a:buChar char="•"/>
          </a:pPr>
          <a:r>
            <a:rPr lang="en-GB" sz="1700" kern="1200" dirty="0"/>
            <a:t>Cyber Defence Matrix</a:t>
          </a:r>
        </a:p>
        <a:p>
          <a:pPr marL="171450" lvl="1" indent="-171450" algn="l" defTabSz="755650">
            <a:lnSpc>
              <a:spcPct val="90000"/>
            </a:lnSpc>
            <a:spcBef>
              <a:spcPct val="0"/>
            </a:spcBef>
            <a:spcAft>
              <a:spcPct val="15000"/>
            </a:spcAft>
            <a:buChar char="•"/>
          </a:pPr>
          <a:r>
            <a:rPr lang="en-GB" sz="1700" kern="1200" dirty="0"/>
            <a:t>D.I.E</a:t>
          </a:r>
        </a:p>
        <a:p>
          <a:pPr marL="171450" lvl="1" indent="-171450" algn="l" defTabSz="755650">
            <a:lnSpc>
              <a:spcPct val="90000"/>
            </a:lnSpc>
            <a:spcBef>
              <a:spcPct val="0"/>
            </a:spcBef>
            <a:spcAft>
              <a:spcPct val="15000"/>
            </a:spcAft>
            <a:buChar char="•"/>
          </a:pPr>
          <a:r>
            <a:rPr lang="en-GB" sz="1700" kern="1200" dirty="0"/>
            <a:t>Open Source and Cloud Native</a:t>
          </a:r>
        </a:p>
      </dsp:txBody>
      <dsp:txXfrm>
        <a:off x="5450145" y="2232477"/>
        <a:ext cx="3100169" cy="22324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FCE820-EA40-BE42-922E-E8A21ED3DA85}">
      <dsp:nvSpPr>
        <dsp:cNvPr id="0" name=""/>
        <dsp:cNvSpPr/>
      </dsp:nvSpPr>
      <dsp:spPr>
        <a:xfrm>
          <a:off x="1016000" y="0"/>
          <a:ext cx="4064000" cy="4064000"/>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1D24E7-4632-FB46-9A8A-03B7C309E86D}">
      <dsp:nvSpPr>
        <dsp:cNvPr id="0" name=""/>
        <dsp:cNvSpPr/>
      </dsp:nvSpPr>
      <dsp:spPr>
        <a:xfrm>
          <a:off x="1402080" y="386080"/>
          <a:ext cx="1584960" cy="1584960"/>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Assess Risk</a:t>
          </a:r>
        </a:p>
      </dsp:txBody>
      <dsp:txXfrm>
        <a:off x="1479451" y="463451"/>
        <a:ext cx="1430218" cy="1430218"/>
      </dsp:txXfrm>
    </dsp:sp>
    <dsp:sp modelId="{5963B600-A834-8C45-A17F-77DB76E505D8}">
      <dsp:nvSpPr>
        <dsp:cNvPr id="0" name=""/>
        <dsp:cNvSpPr/>
      </dsp:nvSpPr>
      <dsp:spPr>
        <a:xfrm>
          <a:off x="3108960" y="386080"/>
          <a:ext cx="1584960" cy="1584960"/>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Implement Policy and Controls</a:t>
          </a:r>
        </a:p>
      </dsp:txBody>
      <dsp:txXfrm>
        <a:off x="3186331" y="463451"/>
        <a:ext cx="1430218" cy="1430218"/>
      </dsp:txXfrm>
    </dsp:sp>
    <dsp:sp modelId="{0ECEB9CC-1C81-4743-A713-99D89AD55833}">
      <dsp:nvSpPr>
        <dsp:cNvPr id="0" name=""/>
        <dsp:cNvSpPr/>
      </dsp:nvSpPr>
      <dsp:spPr>
        <a:xfrm>
          <a:off x="1402080" y="2092960"/>
          <a:ext cx="1584960" cy="1584960"/>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Promote awareness</a:t>
          </a:r>
        </a:p>
      </dsp:txBody>
      <dsp:txXfrm>
        <a:off x="1479451" y="2170331"/>
        <a:ext cx="1430218" cy="1430218"/>
      </dsp:txXfrm>
    </dsp:sp>
    <dsp:sp modelId="{BF782F87-CA98-654B-8BA6-BB6914363AF1}">
      <dsp:nvSpPr>
        <dsp:cNvPr id="0" name=""/>
        <dsp:cNvSpPr/>
      </dsp:nvSpPr>
      <dsp:spPr>
        <a:xfrm>
          <a:off x="3108960" y="2092960"/>
          <a:ext cx="1584960" cy="1584960"/>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t>Monitor and Evaluate</a:t>
          </a: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t-PT"/>
              <a:t>Privacy Beacon</a:t>
            </a:r>
          </a:p>
        </p:txBody>
      </p:sp>
      <p:sp>
        <p:nvSpPr>
          <p:cNvPr id="3" name="Marcador de Posição d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2FB1EB7-C7AE-40A9-9E4E-973B40A9E9C8}" type="datetimeFigureOut">
              <a:rPr lang="pt-PT" smtClean="0"/>
              <a:t>26/11/19</a:t>
            </a:fld>
            <a:endParaRPr lang="pt-PT"/>
          </a:p>
        </p:txBody>
      </p:sp>
      <p:sp>
        <p:nvSpPr>
          <p:cNvPr id="4" name="Marcador de Posição do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5" name="Marcador de Posição do Número do Diapositivo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D423585-036F-41EA-A1CD-D0FB5DB44646}" type="slidenum">
              <a:rPr lang="pt-PT" smtClean="0"/>
              <a:t>‹#›</a:t>
            </a:fld>
            <a:endParaRPr lang="pt-PT"/>
          </a:p>
        </p:txBody>
      </p:sp>
    </p:spTree>
    <p:extLst>
      <p:ext uri="{BB962C8B-B14F-4D97-AF65-F5344CB8AC3E}">
        <p14:creationId xmlns:p14="http://schemas.microsoft.com/office/powerpoint/2010/main" val="765758907"/>
      </p:ext>
    </p:extLst>
  </p:cSld>
  <p:clrMap bg1="lt1" tx1="dk1" bg2="lt2" tx2="dk2" accent1="accent1" accent2="accent2" accent3="accent3" accent4="accent4" accent5="accent5" accent6="accent6" hlink="hlink" folHlink="folHlink"/>
  <p:hf sldNum="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pt-PT" dirty="0" err="1"/>
              <a:t>Privacy</a:t>
            </a:r>
            <a:r>
              <a:rPr lang="pt-PT" dirty="0"/>
              <a:t> Beacon</a:t>
            </a:r>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3300AC-307D-4A35-8A95-995CF9C3A61D}" type="datetimeFigureOut">
              <a:rPr lang="pt-PT" smtClean="0"/>
              <a:t>26/11/19</a:t>
            </a:fld>
            <a:endParaRPr lang="pt-PT"/>
          </a:p>
        </p:txBody>
      </p:sp>
      <p:sp>
        <p:nvSpPr>
          <p:cNvPr id="4" name="Marcador de Posição da Imagem do Diapositivo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4C4AB1-FAA2-407D-9B05-F26EF570D2FC}" type="slidenum">
              <a:rPr lang="pt-PT" smtClean="0"/>
              <a:t>‹#›</a:t>
            </a:fld>
            <a:endParaRPr lang="pt-PT"/>
          </a:p>
        </p:txBody>
      </p:sp>
    </p:spTree>
    <p:extLst>
      <p:ext uri="{BB962C8B-B14F-4D97-AF65-F5344CB8AC3E}">
        <p14:creationId xmlns:p14="http://schemas.microsoft.com/office/powerpoint/2010/main" val="1271075891"/>
      </p:ext>
    </p:extLst>
  </p:cSld>
  <p:clrMap bg1="lt1" tx1="dk1" bg2="lt2" tx2="dk2" accent1="accent1" accent2="accent2" accent3="accent3" accent4="accent4" accent5="accent5" accent6="accent6" hlink="hlink" folHlink="folHlink"/>
  <p:hf sldNum="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nist.gov/cyberframework"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4775310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348877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167664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1006951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13F39E5-6446-554E-83BF-5C606AF638E2}"/>
              </a:ext>
            </a:extLst>
          </p:cNvPr>
          <p:cNvSpPr>
            <a:spLocks noGrp="1"/>
          </p:cNvSpPr>
          <p:nvPr>
            <p:ph type="body" idx="1"/>
          </p:nvPr>
        </p:nvSpPr>
        <p:spPr/>
        <p:txBody>
          <a:bodyPr/>
          <a:lstStyle/>
          <a:p>
            <a:r>
              <a:rPr lang="en-GB" dirty="0"/>
              <a:t>44 standards in CSA alone</a:t>
            </a:r>
          </a:p>
          <a:p>
            <a:endParaRPr lang="en-GB"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717F3CA-5B39-5547-8D40-FA0B3F128703}"/>
              </a:ext>
            </a:extLst>
          </p:cNvPr>
          <p:cNvSpPr>
            <a:spLocks noGrp="1"/>
          </p:cNvSpPr>
          <p:nvPr>
            <p:ph type="body" idx="1"/>
          </p:nvPr>
        </p:nvSpPr>
        <p:spPr/>
        <p:txBody>
          <a:bodyPr/>
          <a:lstStyle/>
          <a:p>
            <a:pPr lvl="0"/>
            <a:r>
              <a:rPr lang="en-GB" dirty="0"/>
              <a:t>Assess Risk</a:t>
            </a:r>
          </a:p>
          <a:p>
            <a:pPr lvl="1"/>
            <a:r>
              <a:rPr lang="en-GB" dirty="0"/>
              <a:t>Risk assessment and analysis Systems Security plan Penetration &amp; Security testing Cyber Insurance 3</a:t>
            </a:r>
            <a:r>
              <a:rPr lang="en-GB" baseline="30000" dirty="0"/>
              <a:t>rd</a:t>
            </a:r>
            <a:r>
              <a:rPr lang="en-GB" dirty="0"/>
              <a:t> party Risk Management</a:t>
            </a:r>
          </a:p>
          <a:p>
            <a:pPr lvl="1"/>
            <a:endParaRPr lang="en-GB" dirty="0"/>
          </a:p>
          <a:p>
            <a:pPr lvl="0"/>
            <a:r>
              <a:rPr lang="en-GB" dirty="0"/>
              <a:t>Implement Policy &amp; Controls</a:t>
            </a:r>
          </a:p>
          <a:p>
            <a:pPr lvl="1"/>
            <a:r>
              <a:rPr lang="en-GB" dirty="0"/>
              <a:t>Security Policy Security Architecture Security Control Assessment BCP and DR Control Framework Compliance</a:t>
            </a:r>
          </a:p>
          <a:p>
            <a:pPr lvl="1"/>
            <a:endParaRPr lang="en-GB" dirty="0"/>
          </a:p>
          <a:p>
            <a:pPr lvl="0"/>
            <a:r>
              <a:rPr lang="en-GB" dirty="0"/>
              <a:t>Promote Awareness</a:t>
            </a:r>
          </a:p>
          <a:p>
            <a:pPr lvl="1"/>
            <a:r>
              <a:rPr lang="en-GB" dirty="0"/>
              <a:t>End User Security Awareness Internal Policy Publication Targeted awareness Phishing programs Reporting</a:t>
            </a:r>
          </a:p>
          <a:p>
            <a:pPr lvl="1"/>
            <a:endParaRPr lang="en-GB" dirty="0"/>
          </a:p>
          <a:p>
            <a:pPr lvl="0"/>
            <a:r>
              <a:rPr lang="en-GB" dirty="0"/>
              <a:t>Monitor and Evaluate</a:t>
            </a:r>
          </a:p>
          <a:p>
            <a:pPr lvl="1"/>
            <a:r>
              <a:rPr lang="en-GB" dirty="0"/>
              <a:t>Security baseline configuration Vulnerability Assessment  </a:t>
            </a:r>
            <a:r>
              <a:rPr lang="en-GB" dirty="0" err="1"/>
              <a:t>ncident</a:t>
            </a:r>
            <a:r>
              <a:rPr lang="en-GB" dirty="0"/>
              <a:t> Response Forensic Analysis Threat Intelligence</a:t>
            </a:r>
          </a:p>
          <a:p>
            <a:pPr lvl="1"/>
            <a:endParaRPr lang="en-GB" dirty="0"/>
          </a:p>
          <a:p>
            <a:pPr lvl="1"/>
            <a:endParaRPr lang="en-GB" dirty="0"/>
          </a:p>
          <a:p>
            <a:pPr lvl="1"/>
            <a:endParaRPr lang="en-GB" dirty="0"/>
          </a:p>
          <a:p>
            <a:endParaRPr lang="en-GB" dirty="0"/>
          </a:p>
        </p:txBody>
      </p:sp>
    </p:spTree>
    <p:extLst>
      <p:ext uri="{BB962C8B-B14F-4D97-AF65-F5344CB8AC3E}">
        <p14:creationId xmlns:p14="http://schemas.microsoft.com/office/powerpoint/2010/main" val="22328077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48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330699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81110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pPr fontAlgn="base"/>
            <a:r>
              <a:rPr lang="en-US" sz="1600" b="0" i="0" kern="1200" dirty="0">
                <a:solidFill>
                  <a:schemeClr val="tx1"/>
                </a:solidFill>
                <a:effectLst/>
                <a:latin typeface="+mn-lt"/>
                <a:ea typeface="+mn-ea"/>
                <a:cs typeface="+mn-cs"/>
              </a:rPr>
              <a:t>IDENTIFY, PROTECT, DETECT, RESPOND. Sound familiar? These are the first four functions of the </a:t>
            </a:r>
            <a:r>
              <a:rPr lang="en-US" sz="1600" b="0" i="0" u="none" strike="noStrike" kern="1200" dirty="0">
                <a:solidFill>
                  <a:schemeClr val="tx1"/>
                </a:solidFill>
                <a:effectLst/>
                <a:latin typeface="+mn-lt"/>
                <a:ea typeface="+mn-ea"/>
                <a:cs typeface="+mn-cs"/>
                <a:hlinkClick r:id="rId3"/>
              </a:rPr>
              <a:t>NIST Cybersecurity Framework</a:t>
            </a:r>
            <a:r>
              <a:rPr lang="en-US" sz="1600" b="0" i="0" kern="1200" dirty="0">
                <a:solidFill>
                  <a:schemeClr val="tx1"/>
                </a:solidFill>
                <a:effectLst/>
                <a:latin typeface="+mn-lt"/>
                <a:ea typeface="+mn-ea"/>
                <a:cs typeface="+mn-cs"/>
              </a:rPr>
              <a:t>. The fifth and last function? </a:t>
            </a:r>
            <a:r>
              <a:rPr lang="en-US" sz="1600" b="1" i="0" kern="1200" dirty="0">
                <a:solidFill>
                  <a:schemeClr val="tx1"/>
                </a:solidFill>
                <a:effectLst/>
                <a:latin typeface="+mn-lt"/>
                <a:ea typeface="+mn-ea"/>
                <a:cs typeface="+mn-cs"/>
              </a:rPr>
              <a:t>RECOVER</a:t>
            </a:r>
            <a:r>
              <a:rPr lang="en-US" sz="1600" b="0" i="0"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396240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lnSpcReduction="20000"/>
          </a:bodyPr>
          <a:lstStyle/>
          <a:p>
            <a:pPr fontAlgn="base"/>
            <a:r>
              <a:rPr lang="en-US" sz="1600" b="0" i="0" kern="1200" dirty="0">
                <a:solidFill>
                  <a:schemeClr val="tx1"/>
                </a:solidFill>
                <a:effectLst/>
                <a:latin typeface="+mn-lt"/>
                <a:ea typeface="+mn-ea"/>
                <a:cs typeface="+mn-cs"/>
              </a:rPr>
              <a:t>So then the 2020s will be the age of recover, or as I would prefer to call it, it’s the age of resiliency.</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But what might the </a:t>
            </a:r>
            <a:r>
              <a:rPr lang="en-US" sz="1600" b="1" i="0" kern="1200" dirty="0">
                <a:solidFill>
                  <a:schemeClr val="tx1"/>
                </a:solidFill>
                <a:effectLst/>
                <a:latin typeface="+mn-lt"/>
                <a:ea typeface="+mn-ea"/>
                <a:cs typeface="+mn-cs"/>
              </a:rPr>
              <a:t>RECOVER</a:t>
            </a:r>
            <a:r>
              <a:rPr lang="en-US" sz="1600" b="0" i="0" kern="1200" dirty="0">
                <a:solidFill>
                  <a:schemeClr val="tx1"/>
                </a:solidFill>
                <a:effectLst/>
                <a:latin typeface="+mn-lt"/>
                <a:ea typeface="+mn-ea"/>
                <a:cs typeface="+mn-cs"/>
              </a:rPr>
              <a:t> or RESILIENCY era look like? Or more specifically, what types of problems will we see in this era that will challenge our ability to recover?</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If we map potential challenges against the traditional security paradigm of Confidentiality, Integrity, and Availability, then the types of attacks that we would see in the Age of Recovery are attacks that undermine our ability to recover from the loss of CIA.</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I would propose that such challenges will manifest in the form of destructive or irreversible attacks that result in our inability to recover. Of course, we have already seen manifestations of this type of attack in the form of Wikileaks, </a:t>
            </a:r>
            <a:r>
              <a:rPr lang="en-US" sz="1600" b="0" i="0" kern="1200" dirty="0" err="1">
                <a:solidFill>
                  <a:schemeClr val="tx1"/>
                </a:solidFill>
                <a:effectLst/>
                <a:latin typeface="+mn-lt"/>
                <a:ea typeface="+mn-ea"/>
                <a:cs typeface="+mn-cs"/>
              </a:rPr>
              <a:t>Shamoon</a:t>
            </a:r>
            <a:r>
              <a:rPr lang="en-US" sz="1600" b="0" i="0" kern="1200" dirty="0">
                <a:solidFill>
                  <a:schemeClr val="tx1"/>
                </a:solidFill>
                <a:effectLst/>
                <a:latin typeface="+mn-lt"/>
                <a:ea typeface="+mn-ea"/>
                <a:cs typeface="+mn-cs"/>
              </a:rPr>
              <a:t>, and </a:t>
            </a:r>
            <a:r>
              <a:rPr lang="en-US" sz="1600" b="0" i="0" kern="1200" dirty="0" err="1">
                <a:solidFill>
                  <a:schemeClr val="tx1"/>
                </a:solidFill>
                <a:effectLst/>
                <a:latin typeface="+mn-lt"/>
                <a:ea typeface="+mn-ea"/>
                <a:cs typeface="+mn-cs"/>
              </a:rPr>
              <a:t>NotPetya</a:t>
            </a:r>
            <a:r>
              <a:rPr lang="en-US" sz="1600" b="0" i="0" kern="1200" dirty="0">
                <a:solidFill>
                  <a:schemeClr val="tx1"/>
                </a:solidFill>
                <a:effectLst/>
                <a:latin typeface="+mn-lt"/>
                <a:ea typeface="+mn-ea"/>
                <a:cs typeface="+mn-cs"/>
              </a:rPr>
              <a:t>. But these are all just the tip of the iceberg.</a:t>
            </a:r>
          </a:p>
          <a:p>
            <a:pPr fontAlgn="base"/>
            <a:endParaRPr lang="en-US" sz="1600" b="0" i="0" kern="1200" dirty="0">
              <a:solidFill>
                <a:schemeClr val="tx1"/>
              </a:solidFill>
              <a:effectLst/>
              <a:latin typeface="+mn-lt"/>
              <a:ea typeface="+mn-ea"/>
              <a:cs typeface="+mn-cs"/>
            </a:endParaRPr>
          </a:p>
          <a:p>
            <a:pPr fontAlgn="base"/>
            <a:r>
              <a:rPr lang="en-US" sz="1600" b="0" i="0" kern="1200" dirty="0">
                <a:solidFill>
                  <a:schemeClr val="tx1"/>
                </a:solidFill>
                <a:effectLst/>
                <a:latin typeface="+mn-lt"/>
                <a:ea typeface="+mn-ea"/>
                <a:cs typeface="+mn-cs"/>
              </a:rPr>
              <a:t>In the 2020s, we will see the full maturation of irreversible attacks that completely undermine our ability to recover.</a:t>
            </a:r>
          </a:p>
          <a:p>
            <a:pPr fontAlgn="base"/>
            <a:endParaRPr lang="en-US" sz="16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1735D0F-15CB-5241-8DA7-9EC6F9751AD5}" type="slidenum">
              <a:rPr lang="en-US" smtClean="0"/>
              <a:t>23</a:t>
            </a:fld>
            <a:endParaRPr lang="en-US" dirty="0"/>
          </a:p>
        </p:txBody>
      </p:sp>
    </p:spTree>
    <p:extLst>
      <p:ext uri="{BB962C8B-B14F-4D97-AF65-F5344CB8AC3E}">
        <p14:creationId xmlns:p14="http://schemas.microsoft.com/office/powerpoint/2010/main" val="24742965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normAutofit fontScale="92500"/>
          </a:bodyPr>
          <a:lstStyle/>
          <a:p>
            <a:r>
              <a:rPr lang="en-US" dirty="0"/>
              <a:t>As I looked across all these recover-oriented solutions, I found three new paradigms that undergirded these solutions.</a:t>
            </a:r>
          </a:p>
          <a:p>
            <a:endParaRPr lang="en-US" dirty="0"/>
          </a:p>
          <a:p>
            <a:endParaRPr lang="en-US" dirty="0"/>
          </a:p>
          <a:p>
            <a:endParaRPr lang="en-US" dirty="0"/>
          </a:p>
          <a:p>
            <a:r>
              <a:rPr lang="en-US" dirty="0"/>
              <a:t>Now you may wonder, how do these paradigms help with security?</a:t>
            </a:r>
          </a:p>
          <a:p>
            <a:endParaRPr lang="en-US" dirty="0"/>
          </a:p>
          <a:p>
            <a:endParaRPr lang="en-US" dirty="0"/>
          </a:p>
          <a:p>
            <a:endParaRPr lang="en-US" dirty="0"/>
          </a:p>
          <a:p>
            <a:endParaRPr lang="en-US" dirty="0"/>
          </a:p>
          <a:p>
            <a:r>
              <a:rPr lang="en-US" dirty="0"/>
              <a:t>But more than just helping with security, it turns out, these new patterns can eliminate the need for security at all.</a:t>
            </a:r>
          </a:p>
          <a:p>
            <a:endParaRPr lang="en-US" dirty="0"/>
          </a:p>
          <a:p>
            <a:r>
              <a:rPr lang="en-US" dirty="0"/>
              <a:t>If I have something that is highly distributed, why do I need to worry about a single system’s availability?</a:t>
            </a:r>
          </a:p>
          <a:p>
            <a:endParaRPr lang="en-US" dirty="0"/>
          </a:p>
          <a:p>
            <a:r>
              <a:rPr lang="en-US" dirty="0"/>
              <a:t>If I have something that is immutable, why do I need to worry about its integrity.</a:t>
            </a:r>
          </a:p>
          <a:p>
            <a:endParaRPr lang="en-US" dirty="0"/>
          </a:p>
          <a:p>
            <a:r>
              <a:rPr lang="en-US" dirty="0"/>
              <a:t>If I have something that is highly ephemeral, why do I need to worry about its confidentiality?</a:t>
            </a:r>
          </a:p>
          <a:p>
            <a:endParaRPr lang="en-US" dirty="0"/>
          </a:p>
          <a:p>
            <a:r>
              <a:rPr lang="en-US" dirty="0"/>
              <a:t>It turns out, if we leverage these three paradigms of DIE, we might not need to worry about CIA.</a:t>
            </a:r>
          </a:p>
          <a:p>
            <a:endParaRPr lang="en-US" dirty="0"/>
          </a:p>
          <a:p>
            <a:r>
              <a:rPr lang="en-US" dirty="0"/>
              <a:t>If we can have our assets DIE, then do we need to CIA them?</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C1735D0F-15CB-5241-8DA7-9EC6F9751AD5}" type="slidenum">
              <a:rPr lang="en-US" smtClean="0"/>
              <a:t>24</a:t>
            </a:fld>
            <a:endParaRPr lang="en-US" dirty="0"/>
          </a:p>
        </p:txBody>
      </p:sp>
    </p:spTree>
    <p:extLst>
      <p:ext uri="{BB962C8B-B14F-4D97-AF65-F5344CB8AC3E}">
        <p14:creationId xmlns:p14="http://schemas.microsoft.com/office/powerpoint/2010/main" val="9313645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9674141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42644111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pt-PT" dirty="0" err="1"/>
              <a:t>Will</a:t>
            </a:r>
            <a:r>
              <a:rPr lang="pt-PT" dirty="0"/>
              <a:t> </a:t>
            </a:r>
            <a:r>
              <a:rPr lang="pt-PT" dirty="0" err="1"/>
              <a:t>provide</a:t>
            </a:r>
            <a:r>
              <a:rPr lang="pt-PT" dirty="0"/>
              <a:t> </a:t>
            </a:r>
            <a:r>
              <a:rPr lang="pt-PT" dirty="0" err="1"/>
              <a:t>info</a:t>
            </a:r>
            <a:r>
              <a:rPr lang="pt-PT" dirty="0"/>
              <a:t> </a:t>
            </a:r>
            <a:r>
              <a:rPr lang="pt-PT" dirty="0" err="1"/>
              <a:t>on</a:t>
            </a:r>
            <a:r>
              <a:rPr lang="pt-PT" dirty="0"/>
              <a:t> </a:t>
            </a:r>
            <a:r>
              <a:rPr lang="pt-PT" dirty="0" err="1"/>
              <a:t>Session</a:t>
            </a:r>
            <a:r>
              <a:rPr lang="pt-PT" dirty="0"/>
              <a:t> ID </a:t>
            </a:r>
            <a:r>
              <a:rPr lang="pt-PT" dirty="0" err="1"/>
              <a:t>fingerprinting</a:t>
            </a:r>
            <a:r>
              <a:rPr lang="pt-PT" dirty="0"/>
              <a:t>, </a:t>
            </a:r>
            <a:r>
              <a:rPr lang="pt-PT" dirty="0" err="1"/>
              <a:t>lenght</a:t>
            </a:r>
            <a:r>
              <a:rPr lang="pt-PT" dirty="0"/>
              <a:t>, ID </a:t>
            </a:r>
            <a:r>
              <a:rPr lang="pt-PT" dirty="0" err="1"/>
              <a:t>entropy</a:t>
            </a:r>
            <a:r>
              <a:rPr lang="pt-PT" dirty="0"/>
              <a:t>, </a:t>
            </a:r>
            <a:r>
              <a:rPr lang="pt-PT" dirty="0" err="1"/>
              <a:t>content</a:t>
            </a:r>
            <a:r>
              <a:rPr lang="pt-PT" dirty="0"/>
              <a:t> </a:t>
            </a:r>
            <a:r>
              <a:rPr lang="pt-PT" dirty="0" err="1"/>
              <a:t>and</a:t>
            </a:r>
            <a:r>
              <a:rPr lang="pt-PT" dirty="0"/>
              <a:t> </a:t>
            </a:r>
            <a:r>
              <a:rPr lang="pt-PT" dirty="0" err="1"/>
              <a:t>others</a:t>
            </a:r>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2804348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40732193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691278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3627792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0468457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1017461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32377341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28662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4551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1612399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pt-PT" dirty="0"/>
          </a:p>
        </p:txBody>
      </p:sp>
      <p:sp>
        <p:nvSpPr>
          <p:cNvPr id="5" name="Marcador de Posição do Rodapé 4"/>
          <p:cNvSpPr>
            <a:spLocks noGrp="1"/>
          </p:cNvSpPr>
          <p:nvPr>
            <p:ph type="ftr" sz="quarter" idx="11"/>
          </p:nvPr>
        </p:nvSpPr>
        <p:spPr/>
        <p:txBody>
          <a:bodyPr/>
          <a:lstStyle/>
          <a:p>
            <a:endParaRPr lang="pt-PT" dirty="0"/>
          </a:p>
        </p:txBody>
      </p:sp>
      <p:sp>
        <p:nvSpPr>
          <p:cNvPr id="6" name="Marcador de Posição do Cabeçalho 5"/>
          <p:cNvSpPr>
            <a:spLocks noGrp="1"/>
          </p:cNvSpPr>
          <p:nvPr>
            <p:ph type="hdr" sz="quarter" idx="12"/>
          </p:nvPr>
        </p:nvSpPr>
        <p:spPr/>
        <p:txBody>
          <a:bodyPr/>
          <a:lstStyle/>
          <a:p>
            <a:r>
              <a:rPr lang="pt-PT" dirty="0" err="1"/>
              <a:t>Privacy</a:t>
            </a:r>
            <a:r>
              <a:rPr lang="pt-PT" dirty="0"/>
              <a:t> Beacon</a:t>
            </a:r>
          </a:p>
        </p:txBody>
      </p:sp>
    </p:spTree>
    <p:extLst>
      <p:ext uri="{BB962C8B-B14F-4D97-AF65-F5344CB8AC3E}">
        <p14:creationId xmlns:p14="http://schemas.microsoft.com/office/powerpoint/2010/main" val="617123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PT"/>
              <a:t>Clique para editar o estilo</a:t>
            </a: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Faça clique para editar o estilo</a:t>
            </a:r>
          </a:p>
        </p:txBody>
      </p:sp>
      <p:sp>
        <p:nvSpPr>
          <p:cNvPr id="4" name="Marcador de Posição da Data 3"/>
          <p:cNvSpPr>
            <a:spLocks noGrp="1"/>
          </p:cNvSpPr>
          <p:nvPr>
            <p:ph type="dt" sz="half" idx="10"/>
          </p:nvPr>
        </p:nvSpPr>
        <p:spPr/>
        <p:txBody>
          <a:bodyPr/>
          <a:lstStyle/>
          <a:p>
            <a:fld id="{20A278AF-36EF-427B-AC7C-748DFB36B48C}" type="datetime1">
              <a:rPr lang="pt-PT" smtClean="0"/>
              <a:t>26/11/19</a:t>
            </a:fld>
            <a:endParaRPr lang="pt-PT" dirty="0"/>
          </a:p>
        </p:txBody>
      </p:sp>
      <p:sp>
        <p:nvSpPr>
          <p:cNvPr id="5" name="Marcador de Posição do Rodapé 4"/>
          <p:cNvSpPr>
            <a:spLocks noGrp="1"/>
          </p:cNvSpPr>
          <p:nvPr>
            <p:ph type="ftr" sz="quarter" idx="11"/>
          </p:nvPr>
        </p:nvSpPr>
        <p:spPr/>
        <p:txBody>
          <a:body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57719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Texto Vertical 2"/>
          <p:cNvSpPr>
            <a:spLocks noGrp="1"/>
          </p:cNvSpPr>
          <p:nvPr>
            <p:ph type="body" orient="vert" idx="1"/>
          </p:nvPr>
        </p:nvSpPr>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C31FF0B3-E001-41A4-8165-6A9224F612B5}" type="datetime1">
              <a:rPr lang="pt-PT" smtClean="0"/>
              <a:t>26/11/19</a:t>
            </a:fld>
            <a:endParaRPr lang="pt-PT" dirty="0"/>
          </a:p>
        </p:txBody>
      </p:sp>
      <p:sp>
        <p:nvSpPr>
          <p:cNvPr id="5" name="Marcador de Posição do Rodapé 4"/>
          <p:cNvSpPr>
            <a:spLocks noGrp="1"/>
          </p:cNvSpPr>
          <p:nvPr>
            <p:ph type="ftr" sz="quarter" idx="11"/>
          </p:nvPr>
        </p:nvSpPr>
        <p:spPr/>
        <p:txBody>
          <a:body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26159999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PT"/>
              <a:t>Clique para editar o estilo</a:t>
            </a:r>
          </a:p>
        </p:txBody>
      </p:sp>
      <p:sp>
        <p:nvSpPr>
          <p:cNvPr id="3" name="Marcador de Posição de Texto Vertical 2"/>
          <p:cNvSpPr>
            <a:spLocks noGrp="1"/>
          </p:cNvSpPr>
          <p:nvPr>
            <p:ph type="body" orient="vert" idx="1"/>
          </p:nvPr>
        </p:nvSpPr>
        <p:spPr>
          <a:xfrm>
            <a:off x="457200" y="274638"/>
            <a:ext cx="6019800" cy="5851525"/>
          </a:xfrm>
        </p:spPr>
        <p:txBody>
          <a:bodyPr vert="eaVert"/>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695C81F0-79C2-43FD-B372-ED0B72C1FEA9}" type="datetime1">
              <a:rPr lang="pt-PT" smtClean="0"/>
              <a:t>26/11/19</a:t>
            </a:fld>
            <a:endParaRPr lang="pt-PT" dirty="0"/>
          </a:p>
        </p:txBody>
      </p:sp>
      <p:sp>
        <p:nvSpPr>
          <p:cNvPr id="5" name="Marcador de Posição do Rodapé 4"/>
          <p:cNvSpPr>
            <a:spLocks noGrp="1"/>
          </p:cNvSpPr>
          <p:nvPr>
            <p:ph type="ftr" sz="quarter" idx="11"/>
          </p:nvPr>
        </p:nvSpPr>
        <p:spPr/>
        <p:txBody>
          <a:body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14836770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2" name="Title 1"/>
          <p:cNvSpPr>
            <a:spLocks noGrp="1"/>
          </p:cNvSpPr>
          <p:nvPr>
            <p:ph type="title"/>
          </p:nvPr>
        </p:nvSpPr>
        <p:spPr>
          <a:xfrm>
            <a:off x="564669" y="119271"/>
            <a:ext cx="8085530" cy="835590"/>
          </a:xfrm>
        </p:spPr>
        <p:txBody>
          <a:bodyPr>
            <a:normAutofit/>
          </a:bodyPr>
          <a:lstStyle>
            <a:lvl1pPr>
              <a:lnSpc>
                <a:spcPct val="75000"/>
              </a:lnSpc>
              <a:defRPr sz="3000" b="0" i="0" baseline="0">
                <a:solidFill>
                  <a:schemeClr val="tx2"/>
                </a:solidFill>
              </a:defRPr>
            </a:lvl1pPr>
          </a:lstStyle>
          <a:p>
            <a:r>
              <a:rPr lang="en-US" dirty="0"/>
              <a:t>Click to edit Master title style</a:t>
            </a:r>
          </a:p>
        </p:txBody>
      </p:sp>
      <p:sp>
        <p:nvSpPr>
          <p:cNvPr id="10" name="Slide Number Placeholder 3">
            <a:extLst>
              <a:ext uri="{FF2B5EF4-FFF2-40B4-BE49-F238E27FC236}">
                <a16:creationId xmlns:a16="http://schemas.microsoft.com/office/drawing/2014/main" id="{3C6FDC7A-7CE4-9C46-B108-EE7BE450FCFA}"/>
              </a:ext>
            </a:extLst>
          </p:cNvPr>
          <p:cNvSpPr txBox="1">
            <a:spLocks/>
          </p:cNvSpPr>
          <p:nvPr userDrawn="1"/>
        </p:nvSpPr>
        <p:spPr>
          <a:xfrm>
            <a:off x="3429393" y="6429720"/>
            <a:ext cx="2133600" cy="366183"/>
          </a:xfrm>
          <a:prstGeom prst="rect">
            <a:avLst/>
          </a:prstGeom>
        </p:spPr>
        <p:txBody>
          <a:bodyPr vert="horz" lIns="68580" tIns="34290" rIns="68580" bIns="34290" rtlCol="0" anchor="ctr"/>
          <a:lstStyle>
            <a:defPPr>
              <a:defRPr lang="en-US"/>
            </a:defPPr>
            <a:lvl1pPr marL="0" algn="ctr" defTabSz="609585" rtl="0" eaLnBrk="1" latinLnBrk="0" hangingPunct="1">
              <a:defRPr sz="1800" b="1" i="1" kern="1200">
                <a:solidFill>
                  <a:schemeClr val="accent6"/>
                </a:solidFill>
                <a:latin typeface="Calibri"/>
                <a:ea typeface="+mn-ea"/>
                <a:cs typeface="Calibri"/>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a:lstStyle>
          <a:p>
            <a:r>
              <a:rPr lang="en-US" sz="1350" dirty="0">
                <a:solidFill>
                  <a:schemeClr val="bg1"/>
                </a:solidFill>
              </a:rPr>
              <a:t>/</a:t>
            </a:r>
            <a:r>
              <a:rPr lang="en-US" sz="1350" dirty="0"/>
              <a:t> </a:t>
            </a:r>
            <a:fld id="{B8544877-F3A8-CE46-A6B4-1CFDD9336978}" type="slidenum">
              <a:rPr lang="en-US" sz="1350" smtClean="0"/>
              <a:pPr/>
              <a:t>‹#›</a:t>
            </a:fld>
            <a:r>
              <a:rPr lang="en-US" sz="1350" dirty="0"/>
              <a:t> </a:t>
            </a:r>
            <a:r>
              <a:rPr lang="en-US" sz="1350" dirty="0">
                <a:solidFill>
                  <a:schemeClr val="bg1"/>
                </a:solidFill>
              </a:rPr>
              <a:t>/</a:t>
            </a:r>
          </a:p>
        </p:txBody>
      </p:sp>
    </p:spTree>
    <p:extLst>
      <p:ext uri="{BB962C8B-B14F-4D97-AF65-F5344CB8AC3E}">
        <p14:creationId xmlns:p14="http://schemas.microsoft.com/office/powerpoint/2010/main" val="157859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ct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idx="1"/>
          </p:nvPr>
        </p:nvSpPr>
        <p:spPr/>
        <p:txBody>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10"/>
          </p:nvPr>
        </p:nvSpPr>
        <p:spPr/>
        <p:txBody>
          <a:bodyPr/>
          <a:lstStyle/>
          <a:p>
            <a:fld id="{956541C8-2DF2-4155-9F8C-881833EC871C}" type="datetime1">
              <a:rPr lang="pt-PT" smtClean="0"/>
              <a:t>26/11/19</a:t>
            </a:fld>
            <a:endParaRPr lang="pt-PT" dirty="0"/>
          </a:p>
        </p:txBody>
      </p:sp>
      <p:sp>
        <p:nvSpPr>
          <p:cNvPr id="5" name="Marcador de Posição do Rodapé 4"/>
          <p:cNvSpPr>
            <a:spLocks noGrp="1"/>
          </p:cNvSpPr>
          <p:nvPr>
            <p:ph type="ftr" sz="quarter" idx="11"/>
          </p:nvPr>
        </p:nvSpPr>
        <p:spPr/>
        <p:txBody>
          <a:body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1721324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PT"/>
              <a:t>Clique para editar o estilo</a:t>
            </a:r>
          </a:p>
        </p:txBody>
      </p:sp>
      <p:sp>
        <p:nvSpPr>
          <p:cNvPr id="3" name="Marcador de Posição do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a:t>
            </a:r>
          </a:p>
        </p:txBody>
      </p:sp>
      <p:sp>
        <p:nvSpPr>
          <p:cNvPr id="4" name="Marcador de Posição da Data 3"/>
          <p:cNvSpPr>
            <a:spLocks noGrp="1"/>
          </p:cNvSpPr>
          <p:nvPr>
            <p:ph type="dt" sz="half" idx="10"/>
          </p:nvPr>
        </p:nvSpPr>
        <p:spPr/>
        <p:txBody>
          <a:bodyPr/>
          <a:lstStyle/>
          <a:p>
            <a:fld id="{DD1DF3D1-8035-4541-9528-858F36D0D3CB}" type="datetime1">
              <a:rPr lang="pt-PT" smtClean="0"/>
              <a:t>26/11/19</a:t>
            </a:fld>
            <a:endParaRPr lang="pt-PT" dirty="0"/>
          </a:p>
        </p:txBody>
      </p:sp>
      <p:sp>
        <p:nvSpPr>
          <p:cNvPr id="5" name="Marcador de Posição do Rodapé 4"/>
          <p:cNvSpPr>
            <a:spLocks noGrp="1"/>
          </p:cNvSpPr>
          <p:nvPr>
            <p:ph type="ftr" sz="quarter" idx="11"/>
          </p:nvPr>
        </p:nvSpPr>
        <p:spPr/>
        <p:txBody>
          <a:body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1114565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e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p:cNvSpPr>
            <a:spLocks noGrp="1"/>
          </p:cNvSpPr>
          <p:nvPr>
            <p:ph type="dt" sz="half" idx="10"/>
          </p:nvPr>
        </p:nvSpPr>
        <p:spPr/>
        <p:txBody>
          <a:bodyPr/>
          <a:lstStyle/>
          <a:p>
            <a:fld id="{A5E0A8A3-D69A-4A63-9692-21C03049F111}" type="datetime1">
              <a:rPr lang="pt-PT" smtClean="0"/>
              <a:t>26/11/19</a:t>
            </a:fld>
            <a:endParaRPr lang="pt-PT" dirty="0"/>
          </a:p>
        </p:txBody>
      </p:sp>
      <p:sp>
        <p:nvSpPr>
          <p:cNvPr id="6" name="Marcador de Posição do Rodapé 5"/>
          <p:cNvSpPr>
            <a:spLocks noGrp="1"/>
          </p:cNvSpPr>
          <p:nvPr>
            <p:ph type="ftr" sz="quarter" idx="11"/>
          </p:nvPr>
        </p:nvSpPr>
        <p:spPr/>
        <p:txBody>
          <a:bodyPr/>
          <a:lstStyle/>
          <a:p>
            <a:r>
              <a:rPr lang="en-US" dirty="0"/>
              <a:t>Reasonable assurance  Against predictable threats </a:t>
            </a:r>
            <a:endParaRPr lang="pt-PT" dirty="0"/>
          </a:p>
        </p:txBody>
      </p:sp>
      <p:sp>
        <p:nvSpPr>
          <p:cNvPr id="7" name="Marcador de Posição do Número do Diapositivo 6"/>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624729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PT"/>
              <a:t>Clique para editar o estilo</a:t>
            </a:r>
          </a:p>
        </p:txBody>
      </p:sp>
      <p:sp>
        <p:nvSpPr>
          <p:cNvPr id="3" name="Marcador de Posição do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4" name="Marcador de Posição de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a:t>
            </a:r>
          </a:p>
        </p:txBody>
      </p:sp>
      <p:sp>
        <p:nvSpPr>
          <p:cNvPr id="6" name="Marcador de Posição de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p:cNvSpPr>
            <a:spLocks noGrp="1"/>
          </p:cNvSpPr>
          <p:nvPr>
            <p:ph type="dt" sz="half" idx="10"/>
          </p:nvPr>
        </p:nvSpPr>
        <p:spPr/>
        <p:txBody>
          <a:bodyPr/>
          <a:lstStyle/>
          <a:p>
            <a:fld id="{D4C25C70-EC3E-4CE9-A179-ACF429C0B352}" type="datetime1">
              <a:rPr lang="pt-PT" smtClean="0"/>
              <a:t>26/11/19</a:t>
            </a:fld>
            <a:endParaRPr lang="pt-PT" dirty="0"/>
          </a:p>
        </p:txBody>
      </p:sp>
      <p:sp>
        <p:nvSpPr>
          <p:cNvPr id="8" name="Marcador de Posição do Rodapé 7"/>
          <p:cNvSpPr>
            <a:spLocks noGrp="1"/>
          </p:cNvSpPr>
          <p:nvPr>
            <p:ph type="ftr" sz="quarter" idx="11"/>
          </p:nvPr>
        </p:nvSpPr>
        <p:spPr/>
        <p:txBody>
          <a:bodyPr/>
          <a:lstStyle/>
          <a:p>
            <a:r>
              <a:rPr lang="en-US" dirty="0"/>
              <a:t>Reasonable assurance  Against predictable threats </a:t>
            </a:r>
            <a:endParaRPr lang="pt-PT" dirty="0"/>
          </a:p>
        </p:txBody>
      </p:sp>
      <p:sp>
        <p:nvSpPr>
          <p:cNvPr id="9" name="Marcador de Posição do Número do Diapositivo 8"/>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2881628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PT"/>
              <a:t>Clique para editar o estilo</a:t>
            </a:r>
          </a:p>
        </p:txBody>
      </p:sp>
      <p:sp>
        <p:nvSpPr>
          <p:cNvPr id="3" name="Marcador de Posição da Data 2"/>
          <p:cNvSpPr>
            <a:spLocks noGrp="1"/>
          </p:cNvSpPr>
          <p:nvPr>
            <p:ph type="dt" sz="half" idx="10"/>
          </p:nvPr>
        </p:nvSpPr>
        <p:spPr/>
        <p:txBody>
          <a:bodyPr/>
          <a:lstStyle/>
          <a:p>
            <a:fld id="{BD2F7AE9-CDE8-4D0A-9C1F-C5EDE656228B}" type="datetime1">
              <a:rPr lang="pt-PT" smtClean="0"/>
              <a:t>26/11/19</a:t>
            </a:fld>
            <a:endParaRPr lang="pt-PT" dirty="0"/>
          </a:p>
        </p:txBody>
      </p:sp>
      <p:sp>
        <p:nvSpPr>
          <p:cNvPr id="4" name="Marcador de Posição do Rodapé 3"/>
          <p:cNvSpPr>
            <a:spLocks noGrp="1"/>
          </p:cNvSpPr>
          <p:nvPr>
            <p:ph type="ftr" sz="quarter" idx="11"/>
          </p:nvPr>
        </p:nvSpPr>
        <p:spPr/>
        <p:txBody>
          <a:bodyPr/>
          <a:lstStyle/>
          <a:p>
            <a:r>
              <a:rPr lang="en-US" dirty="0"/>
              <a:t>Reasonable assurance  Against predictable threats </a:t>
            </a:r>
            <a:endParaRPr lang="pt-PT" dirty="0"/>
          </a:p>
        </p:txBody>
      </p:sp>
      <p:sp>
        <p:nvSpPr>
          <p:cNvPr id="5" name="Marcador de Posição do Número do Diapositivo 4"/>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2953388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p:cNvSpPr>
            <a:spLocks noGrp="1"/>
          </p:cNvSpPr>
          <p:nvPr>
            <p:ph type="dt" sz="half" idx="10"/>
          </p:nvPr>
        </p:nvSpPr>
        <p:spPr/>
        <p:txBody>
          <a:bodyPr/>
          <a:lstStyle/>
          <a:p>
            <a:fld id="{B49E8344-9BC0-4BA9-A11C-DA4F006FCD9E}" type="datetime1">
              <a:rPr lang="pt-PT" smtClean="0"/>
              <a:t>26/11/19</a:t>
            </a:fld>
            <a:endParaRPr lang="pt-PT" dirty="0"/>
          </a:p>
        </p:txBody>
      </p:sp>
      <p:sp>
        <p:nvSpPr>
          <p:cNvPr id="3" name="Marcador de Posição do Rodapé 2"/>
          <p:cNvSpPr>
            <a:spLocks noGrp="1"/>
          </p:cNvSpPr>
          <p:nvPr>
            <p:ph type="ftr" sz="quarter" idx="11"/>
          </p:nvPr>
        </p:nvSpPr>
        <p:spPr/>
        <p:txBody>
          <a:bodyPr/>
          <a:lstStyle/>
          <a:p>
            <a:r>
              <a:rPr lang="en-US" dirty="0"/>
              <a:t>Reasonable assurance  Against predictable threats </a:t>
            </a:r>
            <a:endParaRPr lang="pt-PT" dirty="0"/>
          </a:p>
        </p:txBody>
      </p:sp>
      <p:sp>
        <p:nvSpPr>
          <p:cNvPr id="4" name="Marcador de Posição do Número do Diapositivo 3"/>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19789970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PT"/>
              <a:t>Clique para editar o estilo</a:t>
            </a:r>
          </a:p>
        </p:txBody>
      </p:sp>
      <p:sp>
        <p:nvSpPr>
          <p:cNvPr id="3" name="Marcador de Posição de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78963CAC-6547-4F2B-928A-42D771259BE4}" type="datetime1">
              <a:rPr lang="pt-PT" smtClean="0"/>
              <a:t>26/11/19</a:t>
            </a:fld>
            <a:endParaRPr lang="pt-PT" dirty="0"/>
          </a:p>
        </p:txBody>
      </p:sp>
      <p:sp>
        <p:nvSpPr>
          <p:cNvPr id="6" name="Marcador de Posição do Rodapé 5"/>
          <p:cNvSpPr>
            <a:spLocks noGrp="1"/>
          </p:cNvSpPr>
          <p:nvPr>
            <p:ph type="ftr" sz="quarter" idx="11"/>
          </p:nvPr>
        </p:nvSpPr>
        <p:spPr/>
        <p:txBody>
          <a:bodyPr/>
          <a:lstStyle/>
          <a:p>
            <a:r>
              <a:rPr lang="en-US" dirty="0"/>
              <a:t>Reasonable assurance  Against predictable threats </a:t>
            </a:r>
            <a:endParaRPr lang="pt-PT" dirty="0"/>
          </a:p>
        </p:txBody>
      </p:sp>
      <p:sp>
        <p:nvSpPr>
          <p:cNvPr id="7" name="Marcador de Posição do Número do Diapositivo 6"/>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401788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PT"/>
              <a:t>Clique para editar o estilo</a:t>
            </a:r>
          </a:p>
        </p:txBody>
      </p:sp>
      <p:sp>
        <p:nvSpPr>
          <p:cNvPr id="3" name="Marcador de Posição d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dirty="0"/>
          </a:p>
        </p:txBody>
      </p:sp>
      <p:sp>
        <p:nvSpPr>
          <p:cNvPr id="4" name="Marcador de Posição do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a:t>
            </a:r>
          </a:p>
        </p:txBody>
      </p:sp>
      <p:sp>
        <p:nvSpPr>
          <p:cNvPr id="5" name="Marcador de Posição da Data 4"/>
          <p:cNvSpPr>
            <a:spLocks noGrp="1"/>
          </p:cNvSpPr>
          <p:nvPr>
            <p:ph type="dt" sz="half" idx="10"/>
          </p:nvPr>
        </p:nvSpPr>
        <p:spPr/>
        <p:txBody>
          <a:bodyPr/>
          <a:lstStyle/>
          <a:p>
            <a:fld id="{0F669A42-3C8C-44C4-AEA3-0FEC3FBF34C0}" type="datetime1">
              <a:rPr lang="pt-PT" smtClean="0"/>
              <a:t>26/11/19</a:t>
            </a:fld>
            <a:endParaRPr lang="pt-PT" dirty="0"/>
          </a:p>
        </p:txBody>
      </p:sp>
      <p:sp>
        <p:nvSpPr>
          <p:cNvPr id="6" name="Marcador de Posição do Rodapé 5"/>
          <p:cNvSpPr>
            <a:spLocks noGrp="1"/>
          </p:cNvSpPr>
          <p:nvPr>
            <p:ph type="ftr" sz="quarter" idx="11"/>
          </p:nvPr>
        </p:nvSpPr>
        <p:spPr/>
        <p:txBody>
          <a:bodyPr/>
          <a:lstStyle/>
          <a:p>
            <a:r>
              <a:rPr lang="en-US" dirty="0"/>
              <a:t>Reasonable assurance  Against predictable threats </a:t>
            </a:r>
            <a:endParaRPr lang="pt-PT" dirty="0"/>
          </a:p>
        </p:txBody>
      </p:sp>
      <p:sp>
        <p:nvSpPr>
          <p:cNvPr id="7" name="Marcador de Posição do Número do Diapositivo 6"/>
          <p:cNvSpPr>
            <a:spLocks noGrp="1"/>
          </p:cNvSpPr>
          <p:nvPr>
            <p:ph type="sldNum" sz="quarter" idx="12"/>
          </p:nvPr>
        </p:nvSpPr>
        <p:spPr/>
        <p:txBody>
          <a:bodyPr/>
          <a:lstStyle/>
          <a:p>
            <a:fld id="{1E2185D3-0B8F-4374-9E6E-E439EEE9FBE3}" type="slidenum">
              <a:rPr lang="pt-PT" smtClean="0"/>
              <a:t>‹#›</a:t>
            </a:fld>
            <a:endParaRPr lang="pt-PT" dirty="0"/>
          </a:p>
        </p:txBody>
      </p:sp>
    </p:spTree>
    <p:extLst>
      <p:ext uri="{BB962C8B-B14F-4D97-AF65-F5344CB8AC3E}">
        <p14:creationId xmlns:p14="http://schemas.microsoft.com/office/powerpoint/2010/main" val="16870466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PT"/>
              <a:t>Clique para editar o estilo</a:t>
            </a:r>
          </a:p>
        </p:txBody>
      </p:sp>
      <p:sp>
        <p:nvSpPr>
          <p:cNvPr id="3" name="Marcador de Posição do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9EA675-5C30-4C99-8300-8BD963527DED}" type="datetime1">
              <a:rPr lang="pt-PT" smtClean="0"/>
              <a:t>26/11/19</a:t>
            </a:fld>
            <a:endParaRPr lang="pt-PT" dirty="0"/>
          </a:p>
        </p:txBody>
      </p:sp>
      <p:sp>
        <p:nvSpPr>
          <p:cNvPr id="5" name="Marcador de Posição do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Reasonable assurance  Against predictable threats </a:t>
            </a:r>
            <a:endParaRPr lang="pt-PT" dirty="0"/>
          </a:p>
        </p:txBody>
      </p:sp>
      <p:sp>
        <p:nvSpPr>
          <p:cNvPr id="6" name="Marcador de Posição do Número do Diapositivo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2185D3-0B8F-4374-9E6E-E439EEE9FBE3}" type="slidenum">
              <a:rPr lang="pt-PT" smtClean="0"/>
              <a:t>‹#›</a:t>
            </a:fld>
            <a:endParaRPr lang="pt-PT" dirty="0"/>
          </a:p>
        </p:txBody>
      </p:sp>
    </p:spTree>
    <p:extLst>
      <p:ext uri="{BB962C8B-B14F-4D97-AF65-F5344CB8AC3E}">
        <p14:creationId xmlns:p14="http://schemas.microsoft.com/office/powerpoint/2010/main" val="11432773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jpg"/><Relationship Id="rId4" Type="http://schemas.openxmlformats.org/officeDocument/2006/relationships/hyperlink" Target="https://twitter.com/swardley/status/914792448429297664"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hyperlink" Target="https://cognitive-edge.com/blog/cynefin-dynamics/"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hyperlink" Target="https://cloudsecurityalliance.org/artifacts/cloud-controls-matrix-v3-0-1/"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png"/><Relationship Id="rId7" Type="http://schemas.openxmlformats.org/officeDocument/2006/relationships/diagramColors" Target="../diagrams/colors2.xm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hyperlink" Target="https://sabsa.org/the-chief-architects-blog-a-brief-history-of-sabsa-21-years-old-this-year/"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www.owasp.org/index.php/OWASP_Cyber_Defense_Matrix" TargetMode="Externa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www.slideshare.net/sounilyu/distributed-immutable-ephemeral-new-paradigms-for-the-next-era-of-security"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www.slideshare.net/sounilyu/distributed-immutable-ephemeral-new-paradigms-for-the-next-era-of-security"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hyperlink" Target="https://www.slideshare.net/sounilyu/distributed-immutable-ephemeral-new-paradigms-for-the-next-era-of-security" TargetMode="External"/><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tiff"/><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hyperlink" Target="https://swagitda.com/speaking/us-19-Shortridge-Forsgren-Controlled-Chaos-the-Inevitable-Marriage-of-DevOps-and-Security.pdf"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mailto:Mario.Platt@privacybeacon.io" TargetMode="External"/><Relationship Id="rId7" Type="http://schemas.openxmlformats.org/officeDocument/2006/relationships/image" Target="../media/image50.jp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hyperlink" Target="https://medium.com/@marioplatt" TargetMode="External"/><Relationship Id="rId4" Type="http://schemas.openxmlformats.org/officeDocument/2006/relationships/hyperlink" Target="https://www.linkedin.com/in/marioplatt/" TargetMode="Externa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685800" y="764704"/>
            <a:ext cx="7772400" cy="1006867"/>
          </a:xfrm>
        </p:spPr>
        <p:txBody>
          <a:bodyPr>
            <a:normAutofit/>
          </a:bodyPr>
          <a:lstStyle/>
          <a:p>
            <a:pPr algn="l"/>
            <a:r>
              <a:rPr lang="en-US" sz="4000" b="1" dirty="0">
                <a:solidFill>
                  <a:srgbClr val="04A4C4"/>
                </a:solidFill>
                <a:latin typeface="Source Code Pro ExtraLight" panose="020B0309030403020204" pitchFamily="49" charset="0"/>
              </a:rPr>
              <a:t>Security Strategy Frames</a:t>
            </a:r>
            <a:endParaRPr lang="pt-PT" sz="4000" b="1" dirty="0">
              <a:solidFill>
                <a:srgbClr val="04A4C4"/>
              </a:solidFill>
              <a:latin typeface="Source Code Pro ExtraLight" panose="020B0309030403020204" pitchFamily="49" charset="0"/>
            </a:endParaRPr>
          </a:p>
        </p:txBody>
      </p:sp>
      <p:sp>
        <p:nvSpPr>
          <p:cNvPr id="13" name="Subtítulo 2"/>
          <p:cNvSpPr>
            <a:spLocks noGrp="1"/>
          </p:cNvSpPr>
          <p:nvPr>
            <p:ph type="subTitle" idx="1"/>
          </p:nvPr>
        </p:nvSpPr>
        <p:spPr>
          <a:xfrm>
            <a:off x="683568" y="2924944"/>
            <a:ext cx="7776864" cy="2469875"/>
          </a:xfrm>
        </p:spPr>
        <p:txBody>
          <a:bodyPr>
            <a:noAutofit/>
          </a:bodyPr>
          <a:lstStyle/>
          <a:p>
            <a:pPr algn="l"/>
            <a:endParaRPr lang="pt-PT" sz="1300" dirty="0">
              <a:solidFill>
                <a:schemeClr val="tx1"/>
              </a:solidFill>
              <a:latin typeface="Source Sans Pro Light" panose="020B0604020202020204" pitchFamily="34" charset="0"/>
            </a:endParaRPr>
          </a:p>
        </p:txBody>
      </p:sp>
      <p:sp>
        <p:nvSpPr>
          <p:cNvPr id="14" name="Subtítulo 2"/>
          <p:cNvSpPr txBox="1">
            <a:spLocks/>
          </p:cNvSpPr>
          <p:nvPr/>
        </p:nvSpPr>
        <p:spPr>
          <a:xfrm>
            <a:off x="683568" y="2255270"/>
            <a:ext cx="7776864" cy="43204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PT" sz="1800" b="1" dirty="0" err="1">
                <a:solidFill>
                  <a:schemeClr val="tx1"/>
                </a:solidFill>
                <a:latin typeface="Source Code Pro Light" panose="020B0409030403020204" pitchFamily="49" charset="0"/>
              </a:rPr>
              <a:t>Models</a:t>
            </a:r>
            <a:r>
              <a:rPr lang="pt-PT" sz="1800" b="1" dirty="0">
                <a:solidFill>
                  <a:schemeClr val="tx1"/>
                </a:solidFill>
                <a:latin typeface="Source Code Pro Light" panose="020B0409030403020204" pitchFamily="49" charset="0"/>
              </a:rPr>
              <a:t> </a:t>
            </a:r>
            <a:r>
              <a:rPr lang="pt-PT" sz="1800" b="1" dirty="0" err="1">
                <a:solidFill>
                  <a:schemeClr val="tx1"/>
                </a:solidFill>
                <a:latin typeface="Source Code Pro Light" panose="020B0409030403020204" pitchFamily="49" charset="0"/>
              </a:rPr>
              <a:t>and</a:t>
            </a:r>
            <a:r>
              <a:rPr lang="pt-PT" sz="1800" b="1" dirty="0">
                <a:solidFill>
                  <a:schemeClr val="tx1"/>
                </a:solidFill>
                <a:latin typeface="Source Code Pro Light" panose="020B0409030403020204" pitchFamily="49" charset="0"/>
              </a:rPr>
              <a:t> </a:t>
            </a:r>
            <a:r>
              <a:rPr lang="pt-PT" sz="1800" b="1" dirty="0" err="1">
                <a:solidFill>
                  <a:schemeClr val="tx1"/>
                </a:solidFill>
                <a:latin typeface="Source Code Pro Light" panose="020B0409030403020204" pitchFamily="49" charset="0"/>
              </a:rPr>
              <a:t>Frameworks</a:t>
            </a:r>
            <a:r>
              <a:rPr lang="pt-PT" sz="1800" b="1" dirty="0">
                <a:solidFill>
                  <a:schemeClr val="tx1"/>
                </a:solidFill>
                <a:latin typeface="Source Code Pro Light" panose="020B0409030403020204" pitchFamily="49" charset="0"/>
              </a:rPr>
              <a:t> to democratize </a:t>
            </a:r>
            <a:r>
              <a:rPr lang="pt-PT" sz="1800" b="1" dirty="0" err="1">
                <a:solidFill>
                  <a:schemeClr val="tx1"/>
                </a:solidFill>
                <a:latin typeface="Source Code Pro Light" panose="020B0409030403020204" pitchFamily="49" charset="0"/>
              </a:rPr>
              <a:t>Security</a:t>
            </a:r>
            <a:r>
              <a:rPr lang="pt-PT" sz="1800" b="1" dirty="0">
                <a:solidFill>
                  <a:schemeClr val="tx1"/>
                </a:solidFill>
                <a:latin typeface="Source Code Pro Light" panose="020B0409030403020204" pitchFamily="49" charset="0"/>
              </a:rPr>
              <a:t> </a:t>
            </a:r>
            <a:r>
              <a:rPr lang="pt-PT" sz="1800" b="1" dirty="0" err="1">
                <a:solidFill>
                  <a:schemeClr val="tx1"/>
                </a:solidFill>
                <a:latin typeface="Source Code Pro Light" panose="020B0409030403020204" pitchFamily="49" charset="0"/>
              </a:rPr>
              <a:t>Strategy</a:t>
            </a:r>
            <a:r>
              <a:rPr lang="pt-PT" sz="1800" b="1" dirty="0">
                <a:solidFill>
                  <a:schemeClr val="tx1"/>
                </a:solidFill>
                <a:latin typeface="Source Code Pro Light" panose="020B0409030403020204" pitchFamily="49" charset="0"/>
              </a:rPr>
              <a:t> </a:t>
            </a:r>
            <a:r>
              <a:rPr lang="pt-PT" sz="1800" b="1" dirty="0" err="1">
                <a:solidFill>
                  <a:schemeClr val="tx1"/>
                </a:solidFill>
                <a:latin typeface="Source Code Pro Light" panose="020B0409030403020204" pitchFamily="49" charset="0"/>
              </a:rPr>
              <a:t>development</a:t>
            </a:r>
            <a:endParaRPr lang="pt-PT" sz="1800" b="1" dirty="0">
              <a:solidFill>
                <a:schemeClr val="tx1"/>
              </a:solidFill>
              <a:latin typeface="Source Code Pro Light" panose="020B04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Tree>
    <p:extLst>
      <p:ext uri="{BB962C8B-B14F-4D97-AF65-F5344CB8AC3E}">
        <p14:creationId xmlns:p14="http://schemas.microsoft.com/office/powerpoint/2010/main" val="33605062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2" name="Rectangle 1">
            <a:extLst>
              <a:ext uri="{FF2B5EF4-FFF2-40B4-BE49-F238E27FC236}">
                <a16:creationId xmlns:a16="http://schemas.microsoft.com/office/drawing/2014/main" id="{E64095BA-3DF2-3F4C-9CD0-3AC940F7E422}"/>
              </a:ext>
            </a:extLst>
          </p:cNvPr>
          <p:cNvSpPr/>
          <p:nvPr/>
        </p:nvSpPr>
        <p:spPr>
          <a:xfrm>
            <a:off x="2627784" y="6092159"/>
            <a:ext cx="4572000" cy="276999"/>
          </a:xfrm>
          <a:prstGeom prst="rect">
            <a:avLst/>
          </a:prstGeom>
        </p:spPr>
        <p:txBody>
          <a:bodyPr>
            <a:spAutoFit/>
          </a:bodyPr>
          <a:lstStyle/>
          <a:p>
            <a:r>
              <a:rPr lang="en-GB" sz="1200" dirty="0">
                <a:hlinkClick r:id="rId4"/>
              </a:rPr>
              <a:t>https://twitter.com/swardley/status/914792448429297664</a:t>
            </a:r>
            <a:endParaRPr lang="en-GB" sz="1200" dirty="0"/>
          </a:p>
        </p:txBody>
      </p:sp>
      <p:pic>
        <p:nvPicPr>
          <p:cNvPr id="5" name="Picture 4" descr="A close up of a map&#10;&#10;Description automatically generated">
            <a:extLst>
              <a:ext uri="{FF2B5EF4-FFF2-40B4-BE49-F238E27FC236}">
                <a16:creationId xmlns:a16="http://schemas.microsoft.com/office/drawing/2014/main" id="{E0E6735D-B244-8947-B374-376279AD8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857250"/>
            <a:ext cx="9144000" cy="5143500"/>
          </a:xfrm>
          <a:prstGeom prst="rect">
            <a:avLst/>
          </a:prstGeom>
        </p:spPr>
      </p:pic>
    </p:spTree>
    <p:extLst>
      <p:ext uri="{BB962C8B-B14F-4D97-AF65-F5344CB8AC3E}">
        <p14:creationId xmlns:p14="http://schemas.microsoft.com/office/powerpoint/2010/main" val="1958897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406786" y="2422133"/>
            <a:ext cx="7981637" cy="1942971"/>
          </a:xfrm>
        </p:spPr>
        <p:txBody>
          <a:bodyPr>
            <a:normAutofit/>
          </a:bodyPr>
          <a:lstStyle/>
          <a:p>
            <a:pPr algn="l"/>
            <a:r>
              <a:rPr lang="en-US" sz="4000" b="1" dirty="0">
                <a:solidFill>
                  <a:srgbClr val="04A4C4"/>
                </a:solidFill>
                <a:latin typeface="Source Code Pro ExtraLight" panose="020B0309030403020204" pitchFamily="49" charset="0"/>
              </a:rPr>
              <a:t>Sense-making our environment</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Tree>
    <p:extLst>
      <p:ext uri="{BB962C8B-B14F-4D97-AF65-F5344CB8AC3E}">
        <p14:creationId xmlns:p14="http://schemas.microsoft.com/office/powerpoint/2010/main" val="27076386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9" name="Título 1">
            <a:extLst>
              <a:ext uri="{FF2B5EF4-FFF2-40B4-BE49-F238E27FC236}">
                <a16:creationId xmlns:a16="http://schemas.microsoft.com/office/drawing/2014/main" id="{0691B483-3893-2E48-947F-22A583121FC9}"/>
              </a:ext>
            </a:extLst>
          </p:cNvPr>
          <p:cNvSpPr>
            <a:spLocks noGrp="1"/>
          </p:cNvSpPr>
          <p:nvPr>
            <p:ph type="ctrTitle"/>
          </p:nvPr>
        </p:nvSpPr>
        <p:spPr>
          <a:xfrm>
            <a:off x="395536" y="191759"/>
            <a:ext cx="7772400" cy="1006867"/>
          </a:xfrm>
        </p:spPr>
        <p:txBody>
          <a:bodyPr>
            <a:normAutofit/>
          </a:bodyPr>
          <a:lstStyle/>
          <a:p>
            <a:pPr algn="l"/>
            <a:r>
              <a:rPr lang="en-US" sz="4000" b="1" dirty="0" err="1">
                <a:solidFill>
                  <a:srgbClr val="04A4C4"/>
                </a:solidFill>
                <a:latin typeface="Source Code Pro ExtraLight" panose="020B0309030403020204" pitchFamily="49" charset="0"/>
              </a:rPr>
              <a:t>Cynefin</a:t>
            </a:r>
            <a:r>
              <a:rPr lang="en-US" sz="4000" b="1" dirty="0">
                <a:solidFill>
                  <a:srgbClr val="04A4C4"/>
                </a:solidFill>
                <a:latin typeface="Source Code Pro ExtraLight" panose="020B0309030403020204" pitchFamily="49" charset="0"/>
              </a:rPr>
              <a:t> Framework</a:t>
            </a:r>
            <a:endParaRPr lang="pt-PT" sz="4000" b="1" dirty="0">
              <a:solidFill>
                <a:srgbClr val="04A4C4"/>
              </a:solidFill>
              <a:latin typeface="Source Code Pro ExtraLight" panose="020B0309030403020204" pitchFamily="49" charset="0"/>
            </a:endParaRPr>
          </a:p>
        </p:txBody>
      </p:sp>
      <p:pic>
        <p:nvPicPr>
          <p:cNvPr id="10" name="Picture 9" descr="A close up of text on a white surface&#10;&#10;Description automatically generated">
            <a:extLst>
              <a:ext uri="{FF2B5EF4-FFF2-40B4-BE49-F238E27FC236}">
                <a16:creationId xmlns:a16="http://schemas.microsoft.com/office/drawing/2014/main" id="{2323FE39-82A5-9445-B6D1-08065C8479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503" y="1467349"/>
            <a:ext cx="8042993" cy="4509279"/>
          </a:xfrm>
          <a:prstGeom prst="rect">
            <a:avLst/>
          </a:prstGeom>
        </p:spPr>
      </p:pic>
      <p:sp>
        <p:nvSpPr>
          <p:cNvPr id="15" name="TextBox 14">
            <a:extLst>
              <a:ext uri="{FF2B5EF4-FFF2-40B4-BE49-F238E27FC236}">
                <a16:creationId xmlns:a16="http://schemas.microsoft.com/office/drawing/2014/main" id="{5B8723DE-478C-3741-80FC-6283298FF0D2}"/>
              </a:ext>
            </a:extLst>
          </p:cNvPr>
          <p:cNvSpPr txBox="1"/>
          <p:nvPr/>
        </p:nvSpPr>
        <p:spPr>
          <a:xfrm>
            <a:off x="6932070" y="261841"/>
            <a:ext cx="2050882" cy="646331"/>
          </a:xfrm>
          <a:prstGeom prst="rect">
            <a:avLst/>
          </a:prstGeom>
          <a:noFill/>
        </p:spPr>
        <p:txBody>
          <a:bodyPr wrap="none" rtlCol="0">
            <a:spAutoFit/>
          </a:bodyPr>
          <a:lstStyle/>
          <a:p>
            <a:r>
              <a:rPr lang="en-GB" dirty="0"/>
              <a:t>@</a:t>
            </a:r>
            <a:r>
              <a:rPr lang="en-GB" dirty="0" err="1"/>
              <a:t>snowded</a:t>
            </a:r>
            <a:endParaRPr lang="en-GB" dirty="0"/>
          </a:p>
          <a:p>
            <a:r>
              <a:rPr lang="en-GB" dirty="0"/>
              <a:t>Cognitive-</a:t>
            </a:r>
            <a:r>
              <a:rPr lang="en-GB" dirty="0" err="1"/>
              <a:t>edge.com</a:t>
            </a:r>
            <a:endParaRPr lang="en-GB" dirty="0"/>
          </a:p>
        </p:txBody>
      </p:sp>
    </p:spTree>
    <p:extLst>
      <p:ext uri="{BB962C8B-B14F-4D97-AF65-F5344CB8AC3E}">
        <p14:creationId xmlns:p14="http://schemas.microsoft.com/office/powerpoint/2010/main" val="2600472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9" name="Título 1">
            <a:extLst>
              <a:ext uri="{FF2B5EF4-FFF2-40B4-BE49-F238E27FC236}">
                <a16:creationId xmlns:a16="http://schemas.microsoft.com/office/drawing/2014/main" id="{0691B483-3893-2E48-947F-22A583121FC9}"/>
              </a:ext>
            </a:extLst>
          </p:cNvPr>
          <p:cNvSpPr>
            <a:spLocks noGrp="1"/>
          </p:cNvSpPr>
          <p:nvPr>
            <p:ph type="ctrTitle"/>
          </p:nvPr>
        </p:nvSpPr>
        <p:spPr>
          <a:xfrm>
            <a:off x="395536" y="191759"/>
            <a:ext cx="7772400" cy="1006867"/>
          </a:xfrm>
        </p:spPr>
        <p:txBody>
          <a:bodyPr>
            <a:normAutofit/>
          </a:bodyPr>
          <a:lstStyle/>
          <a:p>
            <a:pPr algn="l"/>
            <a:r>
              <a:rPr lang="en-US" sz="4000" b="1" dirty="0" err="1">
                <a:solidFill>
                  <a:srgbClr val="04A4C4"/>
                </a:solidFill>
                <a:latin typeface="Source Code Pro ExtraLight" panose="020B0309030403020204" pitchFamily="49" charset="0"/>
              </a:rPr>
              <a:t>Cynefin</a:t>
            </a:r>
            <a:r>
              <a:rPr lang="en-US" sz="4000" b="1" dirty="0">
                <a:solidFill>
                  <a:srgbClr val="04A4C4"/>
                </a:solidFill>
                <a:latin typeface="Source Code Pro ExtraLight" panose="020B0309030403020204" pitchFamily="49" charset="0"/>
              </a:rPr>
              <a:t> Framework</a:t>
            </a:r>
            <a:endParaRPr lang="pt-PT" sz="4000" b="1" dirty="0">
              <a:solidFill>
                <a:srgbClr val="04A4C4"/>
              </a:solidFill>
              <a:latin typeface="Source Code Pro ExtraLight" panose="020B0309030403020204" pitchFamily="49" charset="0"/>
            </a:endParaRPr>
          </a:p>
        </p:txBody>
      </p:sp>
      <p:sp>
        <p:nvSpPr>
          <p:cNvPr id="15" name="TextBox 14">
            <a:extLst>
              <a:ext uri="{FF2B5EF4-FFF2-40B4-BE49-F238E27FC236}">
                <a16:creationId xmlns:a16="http://schemas.microsoft.com/office/drawing/2014/main" id="{5B8723DE-478C-3741-80FC-6283298FF0D2}"/>
              </a:ext>
            </a:extLst>
          </p:cNvPr>
          <p:cNvSpPr txBox="1"/>
          <p:nvPr/>
        </p:nvSpPr>
        <p:spPr>
          <a:xfrm>
            <a:off x="6932070" y="261841"/>
            <a:ext cx="2050882" cy="646331"/>
          </a:xfrm>
          <a:prstGeom prst="rect">
            <a:avLst/>
          </a:prstGeom>
          <a:noFill/>
        </p:spPr>
        <p:txBody>
          <a:bodyPr wrap="none" rtlCol="0">
            <a:spAutoFit/>
          </a:bodyPr>
          <a:lstStyle/>
          <a:p>
            <a:r>
              <a:rPr lang="en-GB" dirty="0"/>
              <a:t>@</a:t>
            </a:r>
            <a:r>
              <a:rPr lang="en-GB" dirty="0" err="1"/>
              <a:t>snowded</a:t>
            </a:r>
            <a:endParaRPr lang="en-GB" dirty="0"/>
          </a:p>
          <a:p>
            <a:r>
              <a:rPr lang="en-GB" dirty="0"/>
              <a:t>Cognitive-</a:t>
            </a:r>
            <a:r>
              <a:rPr lang="en-GB" dirty="0" err="1"/>
              <a:t>edge.com</a:t>
            </a:r>
            <a:endParaRPr lang="en-GB" dirty="0"/>
          </a:p>
        </p:txBody>
      </p:sp>
      <p:pic>
        <p:nvPicPr>
          <p:cNvPr id="3" name="Picture 2" descr="A close up of a map&#10;&#10;Description automatically generated">
            <a:extLst>
              <a:ext uri="{FF2B5EF4-FFF2-40B4-BE49-F238E27FC236}">
                <a16:creationId xmlns:a16="http://schemas.microsoft.com/office/drawing/2014/main" id="{5629157C-1652-BF45-BB33-939962DBAB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3688" y="1003917"/>
            <a:ext cx="5503738" cy="5315039"/>
          </a:xfrm>
          <a:prstGeom prst="rect">
            <a:avLst/>
          </a:prstGeom>
        </p:spPr>
      </p:pic>
      <p:sp>
        <p:nvSpPr>
          <p:cNvPr id="5" name="TextBox 4">
            <a:extLst>
              <a:ext uri="{FF2B5EF4-FFF2-40B4-BE49-F238E27FC236}">
                <a16:creationId xmlns:a16="http://schemas.microsoft.com/office/drawing/2014/main" id="{A8B538C7-5686-6C4C-84DB-C05D97A00249}"/>
              </a:ext>
            </a:extLst>
          </p:cNvPr>
          <p:cNvSpPr txBox="1"/>
          <p:nvPr/>
        </p:nvSpPr>
        <p:spPr>
          <a:xfrm>
            <a:off x="3995936" y="6497960"/>
            <a:ext cx="3028393" cy="253916"/>
          </a:xfrm>
          <a:prstGeom prst="rect">
            <a:avLst/>
          </a:prstGeom>
          <a:noFill/>
        </p:spPr>
        <p:txBody>
          <a:bodyPr wrap="none" rtlCol="0">
            <a:spAutoFit/>
          </a:bodyPr>
          <a:lstStyle/>
          <a:p>
            <a:r>
              <a:rPr lang="en-GB" sz="1050" dirty="0">
                <a:hlinkClick r:id="rId5"/>
              </a:rPr>
              <a:t>https://cognitive-edge.com/blog/cynefin-dynamics/</a:t>
            </a:r>
            <a:endParaRPr lang="en-GB" sz="1050" dirty="0"/>
          </a:p>
        </p:txBody>
      </p:sp>
    </p:spTree>
    <p:extLst>
      <p:ext uri="{BB962C8B-B14F-4D97-AF65-F5344CB8AC3E}">
        <p14:creationId xmlns:p14="http://schemas.microsoft.com/office/powerpoint/2010/main" val="68434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406786" y="2422133"/>
            <a:ext cx="7981637" cy="1942971"/>
          </a:xfrm>
        </p:spPr>
        <p:txBody>
          <a:bodyPr>
            <a:normAutofit/>
          </a:bodyPr>
          <a:lstStyle/>
          <a:p>
            <a:pPr algn="l"/>
            <a:r>
              <a:rPr lang="en-US" sz="4000" b="1" dirty="0">
                <a:solidFill>
                  <a:srgbClr val="04A4C4"/>
                </a:solidFill>
                <a:latin typeface="Source Code Pro ExtraLight" panose="020B0309030403020204" pitchFamily="49" charset="0"/>
              </a:rPr>
              <a:t>Security Models and Frameworks</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Tree>
    <p:extLst>
      <p:ext uri="{BB962C8B-B14F-4D97-AF65-F5344CB8AC3E}">
        <p14:creationId xmlns:p14="http://schemas.microsoft.com/office/powerpoint/2010/main" val="2769186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9" name="Título 1">
            <a:extLst>
              <a:ext uri="{FF2B5EF4-FFF2-40B4-BE49-F238E27FC236}">
                <a16:creationId xmlns:a16="http://schemas.microsoft.com/office/drawing/2014/main" id="{0691B483-3893-2E48-947F-22A583121FC9}"/>
              </a:ext>
            </a:extLst>
          </p:cNvPr>
          <p:cNvSpPr>
            <a:spLocks noGrp="1"/>
          </p:cNvSpPr>
          <p:nvPr>
            <p:ph type="ctrTitle"/>
          </p:nvPr>
        </p:nvSpPr>
        <p:spPr>
          <a:xfrm>
            <a:off x="395536" y="120822"/>
            <a:ext cx="7772400" cy="1006867"/>
          </a:xfrm>
        </p:spPr>
        <p:txBody>
          <a:bodyPr>
            <a:normAutofit/>
          </a:bodyPr>
          <a:lstStyle/>
          <a:p>
            <a:pPr algn="l"/>
            <a:r>
              <a:rPr lang="en-US" sz="4000" b="1" dirty="0">
                <a:solidFill>
                  <a:srgbClr val="04A4C4"/>
                </a:solidFill>
                <a:latin typeface="Source Code Pro ExtraLight" panose="020B0309030403020204" pitchFamily="49" charset="0"/>
              </a:rPr>
              <a:t>Compliance Maze</a:t>
            </a:r>
            <a:endParaRPr lang="pt-PT" sz="4000" b="1" dirty="0">
              <a:solidFill>
                <a:srgbClr val="04A4C4"/>
              </a:solidFill>
              <a:latin typeface="Source Code Pro ExtraLight" panose="020B0309030403020204" pitchFamily="49" charset="0"/>
            </a:endParaRPr>
          </a:p>
        </p:txBody>
      </p:sp>
      <p:sp>
        <p:nvSpPr>
          <p:cNvPr id="2" name="TextBox 1">
            <a:extLst>
              <a:ext uri="{FF2B5EF4-FFF2-40B4-BE49-F238E27FC236}">
                <a16:creationId xmlns:a16="http://schemas.microsoft.com/office/drawing/2014/main" id="{71D6F386-1CFC-0A46-B434-309C7071187B}"/>
              </a:ext>
            </a:extLst>
          </p:cNvPr>
          <p:cNvSpPr txBox="1"/>
          <p:nvPr/>
        </p:nvSpPr>
        <p:spPr>
          <a:xfrm>
            <a:off x="681336" y="1068132"/>
            <a:ext cx="7347048" cy="1200329"/>
          </a:xfrm>
          <a:prstGeom prst="rect">
            <a:avLst/>
          </a:prstGeom>
          <a:noFill/>
        </p:spPr>
        <p:txBody>
          <a:bodyPr wrap="square" rtlCol="0">
            <a:spAutoFit/>
          </a:bodyPr>
          <a:lstStyle/>
          <a:p>
            <a:r>
              <a:rPr lang="en-GB" dirty="0"/>
              <a:t>Which should you align to ? Be audited on ? Simplify with Off-the-shelf mappings</a:t>
            </a:r>
          </a:p>
          <a:p>
            <a:endParaRPr lang="en-GB" dirty="0"/>
          </a:p>
          <a:p>
            <a:r>
              <a:rPr lang="en-GB" b="1" dirty="0"/>
              <a:t>Focus on the mitigations, the rest is mostly noise. Yes, that includes GDPR!</a:t>
            </a:r>
          </a:p>
        </p:txBody>
      </p:sp>
      <p:pic>
        <p:nvPicPr>
          <p:cNvPr id="5" name="Picture 4" descr="A screenshot of a cell phone&#10;&#10;Description automatically generated">
            <a:extLst>
              <a:ext uri="{FF2B5EF4-FFF2-40B4-BE49-F238E27FC236}">
                <a16:creationId xmlns:a16="http://schemas.microsoft.com/office/drawing/2014/main" id="{AAF3BC18-DD30-814E-8D65-637BD53F09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856" y="3297981"/>
            <a:ext cx="7092280" cy="2867323"/>
          </a:xfrm>
          <a:prstGeom prst="rect">
            <a:avLst/>
          </a:prstGeom>
        </p:spPr>
      </p:pic>
      <p:sp>
        <p:nvSpPr>
          <p:cNvPr id="6" name="TextBox 5">
            <a:extLst>
              <a:ext uri="{FF2B5EF4-FFF2-40B4-BE49-F238E27FC236}">
                <a16:creationId xmlns:a16="http://schemas.microsoft.com/office/drawing/2014/main" id="{BC4F4D19-40FC-B54A-8A30-542B533C8E2F}"/>
              </a:ext>
            </a:extLst>
          </p:cNvPr>
          <p:cNvSpPr txBox="1"/>
          <p:nvPr/>
        </p:nvSpPr>
        <p:spPr>
          <a:xfrm>
            <a:off x="2843808" y="6139953"/>
            <a:ext cx="4681153" cy="276999"/>
          </a:xfrm>
          <a:prstGeom prst="rect">
            <a:avLst/>
          </a:prstGeom>
          <a:noFill/>
        </p:spPr>
        <p:txBody>
          <a:bodyPr wrap="none" rtlCol="0">
            <a:spAutoFit/>
          </a:bodyPr>
          <a:lstStyle/>
          <a:p>
            <a:r>
              <a:rPr lang="en-GB" sz="1200" dirty="0">
                <a:hlinkClick r:id="rId5"/>
              </a:rPr>
              <a:t>https://cloudsecurityalliance.org/artifacts/cloud-controls-matrix-v3-0-1/</a:t>
            </a:r>
            <a:endParaRPr lang="en-GB" sz="1200" dirty="0"/>
          </a:p>
        </p:txBody>
      </p:sp>
    </p:spTree>
    <p:extLst>
      <p:ext uri="{BB962C8B-B14F-4D97-AF65-F5344CB8AC3E}">
        <p14:creationId xmlns:p14="http://schemas.microsoft.com/office/powerpoint/2010/main" val="18170461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a:bodyPr>
          <a:lstStyle/>
          <a:p>
            <a:pPr algn="l"/>
            <a:r>
              <a:rPr lang="en-US" sz="4000" b="1" dirty="0">
                <a:solidFill>
                  <a:srgbClr val="04A4C4"/>
                </a:solidFill>
                <a:latin typeface="Source Code Pro ExtraLight" panose="020B0309030403020204" pitchFamily="49" charset="0"/>
              </a:rPr>
              <a:t>Structure</a:t>
            </a:r>
            <a:endParaRPr lang="pt-PT" sz="4000" b="1" dirty="0">
              <a:solidFill>
                <a:srgbClr val="04A4C4"/>
              </a:solidFill>
              <a:latin typeface="Source Code Pro ExtraLight" panose="020B0309030403020204" pitchFamily="49" charset="0"/>
            </a:endParaRPr>
          </a:p>
        </p:txBody>
      </p:sp>
      <p:sp>
        <p:nvSpPr>
          <p:cNvPr id="18" name="TextBox 17">
            <a:extLst>
              <a:ext uri="{FF2B5EF4-FFF2-40B4-BE49-F238E27FC236}">
                <a16:creationId xmlns:a16="http://schemas.microsoft.com/office/drawing/2014/main" id="{B7CE5825-5FF1-0F43-90F3-C372E1896848}"/>
              </a:ext>
            </a:extLst>
          </p:cNvPr>
          <p:cNvSpPr txBox="1"/>
          <p:nvPr/>
        </p:nvSpPr>
        <p:spPr>
          <a:xfrm>
            <a:off x="4474810" y="6510535"/>
            <a:ext cx="2066591" cy="246221"/>
          </a:xfrm>
          <a:prstGeom prst="rect">
            <a:avLst/>
          </a:prstGeom>
          <a:noFill/>
        </p:spPr>
        <p:txBody>
          <a:bodyPr wrap="none" rtlCol="0">
            <a:spAutoFit/>
          </a:bodyPr>
          <a:lstStyle/>
          <a:p>
            <a:r>
              <a:rPr lang="en-GB" sz="1000" dirty="0"/>
              <a:t>CISO Compass, CRC Press, Fitzgerald</a:t>
            </a:r>
          </a:p>
        </p:txBody>
      </p:sp>
      <p:graphicFrame>
        <p:nvGraphicFramePr>
          <p:cNvPr id="3" name="Diagram 2">
            <a:extLst>
              <a:ext uri="{FF2B5EF4-FFF2-40B4-BE49-F238E27FC236}">
                <a16:creationId xmlns:a16="http://schemas.microsoft.com/office/drawing/2014/main" id="{356CB23A-1A80-3142-BD61-ADBE51D2D4AD}"/>
              </a:ext>
            </a:extLst>
          </p:cNvPr>
          <p:cNvGraphicFramePr/>
          <p:nvPr>
            <p:extLst>
              <p:ext uri="{D42A27DB-BD31-4B8C-83A1-F6EECF244321}">
                <p14:modId xmlns:p14="http://schemas.microsoft.com/office/powerpoint/2010/main" val="1520393710"/>
              </p:ext>
            </p:extLst>
          </p:nvPr>
        </p:nvGraphicFramePr>
        <p:xfrm>
          <a:off x="1426810" y="2075953"/>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Rounded Rectangle 18">
            <a:extLst>
              <a:ext uri="{FF2B5EF4-FFF2-40B4-BE49-F238E27FC236}">
                <a16:creationId xmlns:a16="http://schemas.microsoft.com/office/drawing/2014/main" id="{A234D678-3DDC-0F43-BC29-041174B820B2}"/>
              </a:ext>
            </a:extLst>
          </p:cNvPr>
          <p:cNvSpPr/>
          <p:nvPr/>
        </p:nvSpPr>
        <p:spPr>
          <a:xfrm>
            <a:off x="1383211" y="1054331"/>
            <a:ext cx="6607301" cy="1006867"/>
          </a:xfrm>
          <a:prstGeom prst="roundRect">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200" dirty="0"/>
          </a:p>
        </p:txBody>
      </p:sp>
      <p:sp>
        <p:nvSpPr>
          <p:cNvPr id="20" name="TextBox 19">
            <a:extLst>
              <a:ext uri="{FF2B5EF4-FFF2-40B4-BE49-F238E27FC236}">
                <a16:creationId xmlns:a16="http://schemas.microsoft.com/office/drawing/2014/main" id="{AA2219F9-7ED5-7949-8B02-5AF1327B178E}"/>
              </a:ext>
            </a:extLst>
          </p:cNvPr>
          <p:cNvSpPr txBox="1"/>
          <p:nvPr/>
        </p:nvSpPr>
        <p:spPr>
          <a:xfrm>
            <a:off x="1959276" y="1340462"/>
            <a:ext cx="1388588" cy="307777"/>
          </a:xfrm>
          <a:prstGeom prst="rect">
            <a:avLst/>
          </a:prstGeom>
          <a:noFill/>
        </p:spPr>
        <p:txBody>
          <a:bodyPr wrap="square" rtlCol="0">
            <a:spAutoFit/>
          </a:bodyPr>
          <a:lstStyle/>
          <a:p>
            <a:r>
              <a:rPr lang="en-GB" sz="1400" dirty="0">
                <a:solidFill>
                  <a:schemeClr val="bg1"/>
                </a:solidFill>
              </a:rPr>
              <a:t>Audit Liaison</a:t>
            </a:r>
          </a:p>
        </p:txBody>
      </p:sp>
      <p:sp>
        <p:nvSpPr>
          <p:cNvPr id="21" name="TextBox 20">
            <a:extLst>
              <a:ext uri="{FF2B5EF4-FFF2-40B4-BE49-F238E27FC236}">
                <a16:creationId xmlns:a16="http://schemas.microsoft.com/office/drawing/2014/main" id="{A22D9248-04EE-364D-9B93-BE992B7219E8}"/>
              </a:ext>
            </a:extLst>
          </p:cNvPr>
          <p:cNvSpPr txBox="1"/>
          <p:nvPr/>
        </p:nvSpPr>
        <p:spPr>
          <a:xfrm>
            <a:off x="3255420" y="1108385"/>
            <a:ext cx="3407751" cy="338554"/>
          </a:xfrm>
          <a:prstGeom prst="rect">
            <a:avLst/>
          </a:prstGeom>
          <a:noFill/>
        </p:spPr>
        <p:txBody>
          <a:bodyPr wrap="square" rtlCol="0">
            <a:spAutoFit/>
          </a:bodyPr>
          <a:lstStyle/>
          <a:p>
            <a:r>
              <a:rPr lang="en-GB" sz="1600" b="1" dirty="0">
                <a:solidFill>
                  <a:schemeClr val="bg1"/>
                </a:solidFill>
              </a:rPr>
              <a:t>Centrally Managed (by CISO)</a:t>
            </a:r>
          </a:p>
        </p:txBody>
      </p:sp>
      <p:sp>
        <p:nvSpPr>
          <p:cNvPr id="22" name="TextBox 21">
            <a:extLst>
              <a:ext uri="{FF2B5EF4-FFF2-40B4-BE49-F238E27FC236}">
                <a16:creationId xmlns:a16="http://schemas.microsoft.com/office/drawing/2014/main" id="{2D7A0D59-FED1-1749-9589-4C05B309A87C}"/>
              </a:ext>
            </a:extLst>
          </p:cNvPr>
          <p:cNvSpPr txBox="1"/>
          <p:nvPr/>
        </p:nvSpPr>
        <p:spPr>
          <a:xfrm>
            <a:off x="1959276" y="1609055"/>
            <a:ext cx="2396700" cy="307777"/>
          </a:xfrm>
          <a:prstGeom prst="rect">
            <a:avLst/>
          </a:prstGeom>
          <a:noFill/>
        </p:spPr>
        <p:txBody>
          <a:bodyPr wrap="square" rtlCol="0">
            <a:spAutoFit/>
          </a:bodyPr>
          <a:lstStyle/>
          <a:p>
            <a:r>
              <a:rPr lang="en-GB" sz="1400" dirty="0">
                <a:solidFill>
                  <a:schemeClr val="bg1"/>
                </a:solidFill>
              </a:rPr>
              <a:t>Plan of Action &amp; Milestones</a:t>
            </a:r>
          </a:p>
        </p:txBody>
      </p:sp>
      <p:sp>
        <p:nvSpPr>
          <p:cNvPr id="23" name="TextBox 22">
            <a:extLst>
              <a:ext uri="{FF2B5EF4-FFF2-40B4-BE49-F238E27FC236}">
                <a16:creationId xmlns:a16="http://schemas.microsoft.com/office/drawing/2014/main" id="{5BCF837D-5945-E04E-98F1-1D4AB424CAB1}"/>
              </a:ext>
            </a:extLst>
          </p:cNvPr>
          <p:cNvSpPr txBox="1"/>
          <p:nvPr/>
        </p:nvSpPr>
        <p:spPr>
          <a:xfrm>
            <a:off x="5513080" y="1339501"/>
            <a:ext cx="1671644" cy="307777"/>
          </a:xfrm>
          <a:prstGeom prst="rect">
            <a:avLst/>
          </a:prstGeom>
          <a:noFill/>
        </p:spPr>
        <p:txBody>
          <a:bodyPr wrap="square" rtlCol="0">
            <a:spAutoFit/>
          </a:bodyPr>
          <a:lstStyle/>
          <a:p>
            <a:r>
              <a:rPr lang="en-GB" sz="1400" dirty="0">
                <a:solidFill>
                  <a:schemeClr val="bg1"/>
                </a:solidFill>
              </a:rPr>
              <a:t>Metrics Tracking</a:t>
            </a:r>
          </a:p>
        </p:txBody>
      </p:sp>
      <p:sp>
        <p:nvSpPr>
          <p:cNvPr id="24" name="TextBox 23">
            <a:extLst>
              <a:ext uri="{FF2B5EF4-FFF2-40B4-BE49-F238E27FC236}">
                <a16:creationId xmlns:a16="http://schemas.microsoft.com/office/drawing/2014/main" id="{D7196A4C-DAD6-C94F-94F0-D8DB86B6E01D}"/>
              </a:ext>
            </a:extLst>
          </p:cNvPr>
          <p:cNvSpPr txBox="1"/>
          <p:nvPr/>
        </p:nvSpPr>
        <p:spPr>
          <a:xfrm>
            <a:off x="5513080" y="1609055"/>
            <a:ext cx="2477432" cy="307777"/>
          </a:xfrm>
          <a:prstGeom prst="rect">
            <a:avLst/>
          </a:prstGeom>
          <a:noFill/>
        </p:spPr>
        <p:txBody>
          <a:bodyPr wrap="square" rtlCol="0">
            <a:spAutoFit/>
          </a:bodyPr>
          <a:lstStyle/>
          <a:p>
            <a:r>
              <a:rPr lang="en-GB" sz="1400" dirty="0">
                <a:solidFill>
                  <a:schemeClr val="bg1"/>
                </a:solidFill>
              </a:rPr>
              <a:t>Security Project Management</a:t>
            </a:r>
          </a:p>
        </p:txBody>
      </p:sp>
    </p:spTree>
    <p:extLst>
      <p:ext uri="{BB962C8B-B14F-4D97-AF65-F5344CB8AC3E}">
        <p14:creationId xmlns:p14="http://schemas.microsoft.com/office/powerpoint/2010/main" val="3189876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fontScale="90000"/>
          </a:bodyPr>
          <a:lstStyle/>
          <a:p>
            <a:pPr algn="l"/>
            <a:r>
              <a:rPr lang="en-US" sz="4000" b="1" dirty="0">
                <a:solidFill>
                  <a:srgbClr val="04A4C4"/>
                </a:solidFill>
                <a:latin typeface="Source Code Pro ExtraLight" panose="020B0309030403020204" pitchFamily="49" charset="0"/>
              </a:rPr>
              <a:t>Enterprise Security Architecture</a:t>
            </a:r>
            <a:endParaRPr lang="pt-PT" sz="4000" b="1" dirty="0">
              <a:solidFill>
                <a:srgbClr val="04A4C4"/>
              </a:solidFill>
              <a:latin typeface="Source Code Pro ExtraLight" panose="020B0309030403020204" pitchFamily="49" charset="0"/>
            </a:endParaRPr>
          </a:p>
        </p:txBody>
      </p:sp>
      <p:sp>
        <p:nvSpPr>
          <p:cNvPr id="18" name="TextBox 17">
            <a:extLst>
              <a:ext uri="{FF2B5EF4-FFF2-40B4-BE49-F238E27FC236}">
                <a16:creationId xmlns:a16="http://schemas.microsoft.com/office/drawing/2014/main" id="{B7CE5825-5FF1-0F43-90F3-C372E1896848}"/>
              </a:ext>
            </a:extLst>
          </p:cNvPr>
          <p:cNvSpPr txBox="1"/>
          <p:nvPr/>
        </p:nvSpPr>
        <p:spPr>
          <a:xfrm>
            <a:off x="1759369" y="6258217"/>
            <a:ext cx="4892686" cy="246221"/>
          </a:xfrm>
          <a:prstGeom prst="rect">
            <a:avLst/>
          </a:prstGeom>
          <a:noFill/>
        </p:spPr>
        <p:txBody>
          <a:bodyPr wrap="none" rtlCol="0">
            <a:spAutoFit/>
          </a:bodyPr>
          <a:lstStyle/>
          <a:p>
            <a:r>
              <a:rPr lang="en-GB" sz="1000" dirty="0">
                <a:hlinkClick r:id="rId4"/>
              </a:rPr>
              <a:t>https://sabsa.org/the-chief-architects-blog-a-brief-history-of-sabsa-21-years-old-this-year/</a:t>
            </a:r>
            <a:endParaRPr lang="en-GB" sz="1000" dirty="0"/>
          </a:p>
        </p:txBody>
      </p:sp>
      <p:pic>
        <p:nvPicPr>
          <p:cNvPr id="5" name="Picture 4" descr="A screenshot of a cell phone&#10;&#10;Description automatically generated">
            <a:extLst>
              <a:ext uri="{FF2B5EF4-FFF2-40B4-BE49-F238E27FC236}">
                <a16:creationId xmlns:a16="http://schemas.microsoft.com/office/drawing/2014/main" id="{DCD2740E-9CC9-4342-8F29-CDF88A91D0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3688" y="1063173"/>
            <a:ext cx="6173812" cy="5102131"/>
          </a:xfrm>
          <a:prstGeom prst="rect">
            <a:avLst/>
          </a:prstGeom>
        </p:spPr>
      </p:pic>
    </p:spTree>
    <p:extLst>
      <p:ext uri="{BB962C8B-B14F-4D97-AF65-F5344CB8AC3E}">
        <p14:creationId xmlns:p14="http://schemas.microsoft.com/office/powerpoint/2010/main" val="3823345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fontScale="90000"/>
          </a:bodyPr>
          <a:lstStyle/>
          <a:p>
            <a:pPr algn="l"/>
            <a:r>
              <a:rPr lang="en-US" sz="4000" b="1" dirty="0">
                <a:solidFill>
                  <a:srgbClr val="04A4C4"/>
                </a:solidFill>
                <a:latin typeface="Source Code Pro ExtraLight" panose="020B0309030403020204" pitchFamily="49" charset="0"/>
              </a:rPr>
              <a:t>Enterprise Security Architecture</a:t>
            </a:r>
            <a:endParaRPr lang="pt-PT" sz="4000" b="1" dirty="0">
              <a:solidFill>
                <a:srgbClr val="04A4C4"/>
              </a:solidFill>
              <a:latin typeface="Source Code Pro ExtraLight" panose="020B0309030403020204" pitchFamily="49" charset="0"/>
            </a:endParaRPr>
          </a:p>
        </p:txBody>
      </p:sp>
      <p:pic>
        <p:nvPicPr>
          <p:cNvPr id="6" name="Picture 5" descr="A screenshot of a cell phone&#10;&#10;Description automatically generated">
            <a:extLst>
              <a:ext uri="{FF2B5EF4-FFF2-40B4-BE49-F238E27FC236}">
                <a16:creationId xmlns:a16="http://schemas.microsoft.com/office/drawing/2014/main" id="{5A660A4D-A03C-164E-8022-5D9CFF5A5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584" y="1412776"/>
            <a:ext cx="7897548" cy="4446139"/>
          </a:xfrm>
          <a:prstGeom prst="rect">
            <a:avLst/>
          </a:prstGeom>
        </p:spPr>
      </p:pic>
    </p:spTree>
    <p:extLst>
      <p:ext uri="{BB962C8B-B14F-4D97-AF65-F5344CB8AC3E}">
        <p14:creationId xmlns:p14="http://schemas.microsoft.com/office/powerpoint/2010/main" val="251895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a:bodyPr>
          <a:lstStyle/>
          <a:p>
            <a:pPr algn="l"/>
            <a:r>
              <a:rPr lang="en-US" sz="4000" b="1" dirty="0">
                <a:solidFill>
                  <a:srgbClr val="04A4C4"/>
                </a:solidFill>
                <a:latin typeface="Source Code Pro ExtraLight" panose="020B0309030403020204" pitchFamily="49" charset="0"/>
              </a:rPr>
              <a:t>Cyber Defense Matrix</a:t>
            </a:r>
            <a:endParaRPr lang="pt-PT" sz="4000" b="1" dirty="0">
              <a:solidFill>
                <a:srgbClr val="04A4C4"/>
              </a:solidFill>
              <a:latin typeface="Source Code Pro ExtraLight" panose="020B0309030403020204" pitchFamily="49" charset="0"/>
            </a:endParaRPr>
          </a:p>
        </p:txBody>
      </p:sp>
      <p:pic>
        <p:nvPicPr>
          <p:cNvPr id="3" name="Picture 2" descr="A screenshot of a social media post&#10;&#10;Description automatically generated">
            <a:extLst>
              <a:ext uri="{FF2B5EF4-FFF2-40B4-BE49-F238E27FC236}">
                <a16:creationId xmlns:a16="http://schemas.microsoft.com/office/drawing/2014/main" id="{EB328CC3-9E04-B54C-BBEE-EDE5EBC59B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589" y="1354625"/>
            <a:ext cx="8748464" cy="4642042"/>
          </a:xfrm>
          <a:prstGeom prst="rect">
            <a:avLst/>
          </a:prstGeom>
        </p:spPr>
      </p:pic>
    </p:spTree>
    <p:extLst>
      <p:ext uri="{BB962C8B-B14F-4D97-AF65-F5344CB8AC3E}">
        <p14:creationId xmlns:p14="http://schemas.microsoft.com/office/powerpoint/2010/main" val="350710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a:bodyPr>
          <a:lstStyle/>
          <a:p>
            <a:pPr algn="l"/>
            <a:r>
              <a:rPr lang="en-US" sz="4000" b="1" dirty="0">
                <a:solidFill>
                  <a:srgbClr val="04A4C4"/>
                </a:solidFill>
                <a:latin typeface="Source Code Pro ExtraLight" panose="020B0309030403020204" pitchFamily="49" charset="0"/>
              </a:rPr>
              <a:t>Democratizing Strategy ?</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pic>
        <p:nvPicPr>
          <p:cNvPr id="9" name="Picture 8" descr="A person that is sitting in the grass&#10;&#10;Description automatically generated">
            <a:extLst>
              <a:ext uri="{FF2B5EF4-FFF2-40B4-BE49-F238E27FC236}">
                <a16:creationId xmlns:a16="http://schemas.microsoft.com/office/drawing/2014/main" id="{F906596A-829A-BC42-86D7-22EA97E47A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50" y="1417326"/>
            <a:ext cx="6896100" cy="4559300"/>
          </a:xfrm>
          <a:prstGeom prst="rect">
            <a:avLst/>
          </a:prstGeom>
        </p:spPr>
      </p:pic>
      <p:sp>
        <p:nvSpPr>
          <p:cNvPr id="5" name="TextBox 4">
            <a:extLst>
              <a:ext uri="{FF2B5EF4-FFF2-40B4-BE49-F238E27FC236}">
                <a16:creationId xmlns:a16="http://schemas.microsoft.com/office/drawing/2014/main" id="{E32BE279-F9D9-6A4A-AC57-3F42760B4062}"/>
              </a:ext>
            </a:extLst>
          </p:cNvPr>
          <p:cNvSpPr txBox="1"/>
          <p:nvPr/>
        </p:nvSpPr>
        <p:spPr>
          <a:xfrm>
            <a:off x="6458976" y="989804"/>
            <a:ext cx="1281376" cy="369332"/>
          </a:xfrm>
          <a:prstGeom prst="rect">
            <a:avLst/>
          </a:prstGeom>
          <a:noFill/>
        </p:spPr>
        <p:txBody>
          <a:bodyPr wrap="none" rtlCol="0">
            <a:spAutoFit/>
          </a:bodyPr>
          <a:lstStyle/>
          <a:p>
            <a:r>
              <a:rPr lang="en-GB" dirty="0"/>
              <a:t>@</a:t>
            </a:r>
            <a:r>
              <a:rPr lang="en-GB" dirty="0" err="1"/>
              <a:t>catswetel</a:t>
            </a:r>
            <a:endParaRPr lang="en-GB" dirty="0"/>
          </a:p>
        </p:txBody>
      </p:sp>
    </p:spTree>
    <p:extLst>
      <p:ext uri="{BB962C8B-B14F-4D97-AF65-F5344CB8AC3E}">
        <p14:creationId xmlns:p14="http://schemas.microsoft.com/office/powerpoint/2010/main" val="118593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a:bodyPr>
          <a:lstStyle/>
          <a:p>
            <a:pPr algn="l"/>
            <a:r>
              <a:rPr lang="en-US" sz="4000" b="1" dirty="0">
                <a:solidFill>
                  <a:srgbClr val="04A4C4"/>
                </a:solidFill>
                <a:latin typeface="Source Code Pro ExtraLight" panose="020B0309030403020204" pitchFamily="49" charset="0"/>
              </a:rPr>
              <a:t>Cyber Defense Matrix</a:t>
            </a:r>
            <a:endParaRPr lang="pt-PT" sz="4000" b="1" dirty="0">
              <a:solidFill>
                <a:srgbClr val="04A4C4"/>
              </a:solidFill>
              <a:latin typeface="Source Code Pro ExtraLight" panose="020B0309030403020204" pitchFamily="49" charset="0"/>
            </a:endParaRPr>
          </a:p>
        </p:txBody>
      </p:sp>
      <p:pic>
        <p:nvPicPr>
          <p:cNvPr id="6" name="Picture 5" descr="A screenshot of a cell phone&#10;&#10;Description automatically generated">
            <a:extLst>
              <a:ext uri="{FF2B5EF4-FFF2-40B4-BE49-F238E27FC236}">
                <a16:creationId xmlns:a16="http://schemas.microsoft.com/office/drawing/2014/main" id="{9027D164-40C4-6C42-9FF0-AA2979E3B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1211452"/>
            <a:ext cx="8244408" cy="4593812"/>
          </a:xfrm>
          <a:prstGeom prst="rect">
            <a:avLst/>
          </a:prstGeom>
        </p:spPr>
      </p:pic>
      <p:sp>
        <p:nvSpPr>
          <p:cNvPr id="2" name="TextBox 1">
            <a:extLst>
              <a:ext uri="{FF2B5EF4-FFF2-40B4-BE49-F238E27FC236}">
                <a16:creationId xmlns:a16="http://schemas.microsoft.com/office/drawing/2014/main" id="{C31D90F8-D999-6B42-9ABB-E2EE7F84DF59}"/>
              </a:ext>
            </a:extLst>
          </p:cNvPr>
          <p:cNvSpPr txBox="1"/>
          <p:nvPr/>
        </p:nvSpPr>
        <p:spPr>
          <a:xfrm>
            <a:off x="3526097" y="6104329"/>
            <a:ext cx="4395049" cy="276999"/>
          </a:xfrm>
          <a:prstGeom prst="rect">
            <a:avLst/>
          </a:prstGeom>
          <a:noFill/>
        </p:spPr>
        <p:txBody>
          <a:bodyPr wrap="none" rtlCol="0">
            <a:spAutoFit/>
          </a:bodyPr>
          <a:lstStyle/>
          <a:p>
            <a:r>
              <a:rPr lang="en-GB" sz="1200" dirty="0">
                <a:hlinkClick r:id="rId5"/>
              </a:rPr>
              <a:t>https://www.owasp.org/index.php/OWASP_Cyber_Defense_Matrix</a:t>
            </a:r>
            <a:endParaRPr lang="en-GB" sz="1200" dirty="0"/>
          </a:p>
        </p:txBody>
      </p:sp>
    </p:spTree>
    <p:extLst>
      <p:ext uri="{BB962C8B-B14F-4D97-AF65-F5344CB8AC3E}">
        <p14:creationId xmlns:p14="http://schemas.microsoft.com/office/powerpoint/2010/main" val="28324449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17" name="Título 1">
            <a:extLst>
              <a:ext uri="{FF2B5EF4-FFF2-40B4-BE49-F238E27FC236}">
                <a16:creationId xmlns:a16="http://schemas.microsoft.com/office/drawing/2014/main" id="{43B3634F-BE96-0A43-AD60-EBFBA3823905}"/>
              </a:ext>
            </a:extLst>
          </p:cNvPr>
          <p:cNvSpPr>
            <a:spLocks noGrp="1"/>
          </p:cNvSpPr>
          <p:nvPr>
            <p:ph type="ctrTitle"/>
          </p:nvPr>
        </p:nvSpPr>
        <p:spPr>
          <a:xfrm>
            <a:off x="400970" y="106383"/>
            <a:ext cx="8491509" cy="1006867"/>
          </a:xfrm>
        </p:spPr>
        <p:txBody>
          <a:bodyPr>
            <a:normAutofit/>
          </a:bodyPr>
          <a:lstStyle/>
          <a:p>
            <a:pPr algn="l"/>
            <a:r>
              <a:rPr lang="en-US" sz="4000" b="1" dirty="0">
                <a:solidFill>
                  <a:srgbClr val="04A4C4"/>
                </a:solidFill>
                <a:latin typeface="Source Code Pro ExtraLight" panose="020B0309030403020204" pitchFamily="49" charset="0"/>
              </a:rPr>
              <a:t>Cyber Defense Matrix</a:t>
            </a:r>
            <a:endParaRPr lang="pt-PT" sz="4000" b="1" dirty="0">
              <a:solidFill>
                <a:srgbClr val="04A4C4"/>
              </a:solidFill>
              <a:latin typeface="Source Code Pro ExtraLight" panose="020B0309030403020204" pitchFamily="49" charset="0"/>
            </a:endParaRPr>
          </a:p>
        </p:txBody>
      </p:sp>
      <p:pic>
        <p:nvPicPr>
          <p:cNvPr id="5" name="Picture 4" descr="A screenshot of a cell phone&#10;&#10;Description automatically generated">
            <a:extLst>
              <a:ext uri="{FF2B5EF4-FFF2-40B4-BE49-F238E27FC236}">
                <a16:creationId xmlns:a16="http://schemas.microsoft.com/office/drawing/2014/main" id="{B0705B69-D79C-A74C-97ED-13FC4E7EC7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8854" y="1306179"/>
            <a:ext cx="6511186" cy="2240692"/>
          </a:xfrm>
          <a:prstGeom prst="rect">
            <a:avLst/>
          </a:prstGeom>
        </p:spPr>
      </p:pic>
      <p:pic>
        <p:nvPicPr>
          <p:cNvPr id="9" name="Picture 8" descr="A picture containing drawing&#10;&#10;Description automatically generated">
            <a:extLst>
              <a:ext uri="{FF2B5EF4-FFF2-40B4-BE49-F238E27FC236}">
                <a16:creationId xmlns:a16="http://schemas.microsoft.com/office/drawing/2014/main" id="{04D1E565-7E44-284D-8172-36A6A41236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3474" y="4015692"/>
            <a:ext cx="4119939" cy="2005301"/>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96546D87-E01D-ED43-9239-F22B53AB93D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587" y="3896733"/>
            <a:ext cx="4588058" cy="2243220"/>
          </a:xfrm>
          <a:prstGeom prst="rect">
            <a:avLst/>
          </a:prstGeom>
        </p:spPr>
      </p:pic>
    </p:spTree>
    <p:extLst>
      <p:ext uri="{BB962C8B-B14F-4D97-AF65-F5344CB8AC3E}">
        <p14:creationId xmlns:p14="http://schemas.microsoft.com/office/powerpoint/2010/main" val="2473437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Mapping to the NIST Cyber Security Framework</a:t>
            </a:r>
          </a:p>
        </p:txBody>
      </p:sp>
      <p:sp>
        <p:nvSpPr>
          <p:cNvPr id="5" name="Freeform 4"/>
          <p:cNvSpPr/>
          <p:nvPr/>
        </p:nvSpPr>
        <p:spPr>
          <a:xfrm>
            <a:off x="1370385" y="1573396"/>
            <a:ext cx="1477231" cy="597646"/>
          </a:xfrm>
          <a:custGeom>
            <a:avLst/>
            <a:gdLst>
              <a:gd name="connsiteX0" fmla="*/ 0 w 1477231"/>
              <a:gd name="connsiteY0" fmla="*/ 82894 h 828940"/>
              <a:gd name="connsiteX1" fmla="*/ 82894 w 1477231"/>
              <a:gd name="connsiteY1" fmla="*/ 0 h 828940"/>
              <a:gd name="connsiteX2" fmla="*/ 1394337 w 1477231"/>
              <a:gd name="connsiteY2" fmla="*/ 0 h 828940"/>
              <a:gd name="connsiteX3" fmla="*/ 1477231 w 1477231"/>
              <a:gd name="connsiteY3" fmla="*/ 82894 h 828940"/>
              <a:gd name="connsiteX4" fmla="*/ 1477231 w 1477231"/>
              <a:gd name="connsiteY4" fmla="*/ 746046 h 828940"/>
              <a:gd name="connsiteX5" fmla="*/ 1394337 w 1477231"/>
              <a:gd name="connsiteY5" fmla="*/ 828940 h 828940"/>
              <a:gd name="connsiteX6" fmla="*/ 82894 w 1477231"/>
              <a:gd name="connsiteY6" fmla="*/ 828940 h 828940"/>
              <a:gd name="connsiteX7" fmla="*/ 0 w 1477231"/>
              <a:gd name="connsiteY7" fmla="*/ 746046 h 828940"/>
              <a:gd name="connsiteX8" fmla="*/ 0 w 1477231"/>
              <a:gd name="connsiteY8" fmla="*/ 82894 h 82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231" h="828940">
                <a:moveTo>
                  <a:pt x="0" y="82894"/>
                </a:moveTo>
                <a:cubicBezTo>
                  <a:pt x="0" y="37113"/>
                  <a:pt x="37113" y="0"/>
                  <a:pt x="82894" y="0"/>
                </a:cubicBezTo>
                <a:lnTo>
                  <a:pt x="1394337" y="0"/>
                </a:lnTo>
                <a:cubicBezTo>
                  <a:pt x="1440118" y="0"/>
                  <a:pt x="1477231" y="37113"/>
                  <a:pt x="1477231" y="82894"/>
                </a:cubicBezTo>
                <a:lnTo>
                  <a:pt x="1477231" y="746046"/>
                </a:lnTo>
                <a:cubicBezTo>
                  <a:pt x="1477231" y="791827"/>
                  <a:pt x="1440118" y="828940"/>
                  <a:pt x="1394337" y="828940"/>
                </a:cubicBezTo>
                <a:lnTo>
                  <a:pt x="82894" y="828940"/>
                </a:lnTo>
                <a:cubicBezTo>
                  <a:pt x="37113" y="828940"/>
                  <a:pt x="0" y="791827"/>
                  <a:pt x="0" y="746046"/>
                </a:cubicBezTo>
                <a:lnTo>
                  <a:pt x="0" y="82894"/>
                </a:lnTo>
                <a:close/>
              </a:path>
            </a:pathLst>
          </a:custGeom>
          <a:solidFill>
            <a:srgbClr val="00980E"/>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104289" tIns="104289" rIns="104289" bIns="104289" numCol="1" spcCol="1270" anchor="ctr" anchorCtr="0">
            <a:noAutofit/>
          </a:bodyPr>
          <a:lstStyle/>
          <a:p>
            <a:pPr algn="ctr" defTabSz="933404">
              <a:lnSpc>
                <a:spcPct val="90000"/>
              </a:lnSpc>
              <a:spcAft>
                <a:spcPct val="35000"/>
              </a:spcAft>
            </a:pPr>
            <a:r>
              <a:rPr lang="en-US" sz="2100" dirty="0"/>
              <a:t>1980s</a:t>
            </a:r>
          </a:p>
        </p:txBody>
      </p:sp>
      <p:sp>
        <p:nvSpPr>
          <p:cNvPr id="6" name="Freeform 5"/>
          <p:cNvSpPr/>
          <p:nvPr/>
        </p:nvSpPr>
        <p:spPr>
          <a:xfrm>
            <a:off x="2996183" y="1689046"/>
            <a:ext cx="314963" cy="366353"/>
          </a:xfrm>
          <a:custGeom>
            <a:avLst/>
            <a:gdLst>
              <a:gd name="connsiteX0" fmla="*/ 0 w 314963"/>
              <a:gd name="connsiteY0" fmla="*/ 73271 h 366353"/>
              <a:gd name="connsiteX1" fmla="*/ 157482 w 314963"/>
              <a:gd name="connsiteY1" fmla="*/ 73271 h 366353"/>
              <a:gd name="connsiteX2" fmla="*/ 157482 w 314963"/>
              <a:gd name="connsiteY2" fmla="*/ 0 h 366353"/>
              <a:gd name="connsiteX3" fmla="*/ 314963 w 314963"/>
              <a:gd name="connsiteY3" fmla="*/ 183177 h 366353"/>
              <a:gd name="connsiteX4" fmla="*/ 157482 w 314963"/>
              <a:gd name="connsiteY4" fmla="*/ 366353 h 366353"/>
              <a:gd name="connsiteX5" fmla="*/ 157482 w 314963"/>
              <a:gd name="connsiteY5" fmla="*/ 293082 h 366353"/>
              <a:gd name="connsiteX6" fmla="*/ 0 w 314963"/>
              <a:gd name="connsiteY6" fmla="*/ 293082 h 366353"/>
              <a:gd name="connsiteX7" fmla="*/ 0 w 314963"/>
              <a:gd name="connsiteY7" fmla="*/ 73271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4963" h="366353">
                <a:moveTo>
                  <a:pt x="0" y="73271"/>
                </a:moveTo>
                <a:lnTo>
                  <a:pt x="157482" y="73271"/>
                </a:lnTo>
                <a:lnTo>
                  <a:pt x="157482" y="0"/>
                </a:lnTo>
                <a:lnTo>
                  <a:pt x="314963" y="183177"/>
                </a:lnTo>
                <a:lnTo>
                  <a:pt x="157482" y="366353"/>
                </a:lnTo>
                <a:lnTo>
                  <a:pt x="157482" y="293082"/>
                </a:lnTo>
                <a:lnTo>
                  <a:pt x="0" y="293082"/>
                </a:lnTo>
                <a:lnTo>
                  <a:pt x="0" y="73271"/>
                </a:lnTo>
                <a:close/>
              </a:path>
            </a:pathLst>
          </a:custGeom>
          <a:solidFill>
            <a:srgbClr val="00980E"/>
          </a:solidFill>
        </p:spPr>
        <p:style>
          <a:lnRef idx="0">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73271" rIns="94489" bIns="73271" numCol="1" spcCol="1270" anchor="ctr" anchorCtr="0">
            <a:noAutofit/>
          </a:bodyPr>
          <a:lstStyle/>
          <a:p>
            <a:pPr algn="ctr" defTabSz="666717">
              <a:lnSpc>
                <a:spcPct val="90000"/>
              </a:lnSpc>
              <a:spcAft>
                <a:spcPct val="35000"/>
              </a:spcAft>
            </a:pPr>
            <a:endParaRPr lang="en-US" sz="1500"/>
          </a:p>
        </p:txBody>
      </p:sp>
      <p:sp>
        <p:nvSpPr>
          <p:cNvPr id="21" name="Freeform 20"/>
          <p:cNvSpPr/>
          <p:nvPr/>
        </p:nvSpPr>
        <p:spPr>
          <a:xfrm>
            <a:off x="3441887" y="1573396"/>
            <a:ext cx="1477231" cy="597646"/>
          </a:xfrm>
          <a:custGeom>
            <a:avLst/>
            <a:gdLst>
              <a:gd name="connsiteX0" fmla="*/ 0 w 1477231"/>
              <a:gd name="connsiteY0" fmla="*/ 82894 h 828940"/>
              <a:gd name="connsiteX1" fmla="*/ 82894 w 1477231"/>
              <a:gd name="connsiteY1" fmla="*/ 0 h 828940"/>
              <a:gd name="connsiteX2" fmla="*/ 1394337 w 1477231"/>
              <a:gd name="connsiteY2" fmla="*/ 0 h 828940"/>
              <a:gd name="connsiteX3" fmla="*/ 1477231 w 1477231"/>
              <a:gd name="connsiteY3" fmla="*/ 82894 h 828940"/>
              <a:gd name="connsiteX4" fmla="*/ 1477231 w 1477231"/>
              <a:gd name="connsiteY4" fmla="*/ 746046 h 828940"/>
              <a:gd name="connsiteX5" fmla="*/ 1394337 w 1477231"/>
              <a:gd name="connsiteY5" fmla="*/ 828940 h 828940"/>
              <a:gd name="connsiteX6" fmla="*/ 82894 w 1477231"/>
              <a:gd name="connsiteY6" fmla="*/ 828940 h 828940"/>
              <a:gd name="connsiteX7" fmla="*/ 0 w 1477231"/>
              <a:gd name="connsiteY7" fmla="*/ 746046 h 828940"/>
              <a:gd name="connsiteX8" fmla="*/ 0 w 1477231"/>
              <a:gd name="connsiteY8" fmla="*/ 82894 h 82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231" h="828940">
                <a:moveTo>
                  <a:pt x="0" y="82894"/>
                </a:moveTo>
                <a:cubicBezTo>
                  <a:pt x="0" y="37113"/>
                  <a:pt x="37113" y="0"/>
                  <a:pt x="82894" y="0"/>
                </a:cubicBezTo>
                <a:lnTo>
                  <a:pt x="1394337" y="0"/>
                </a:lnTo>
                <a:cubicBezTo>
                  <a:pt x="1440118" y="0"/>
                  <a:pt x="1477231" y="37113"/>
                  <a:pt x="1477231" y="82894"/>
                </a:cubicBezTo>
                <a:lnTo>
                  <a:pt x="1477231" y="746046"/>
                </a:lnTo>
                <a:cubicBezTo>
                  <a:pt x="1477231" y="791827"/>
                  <a:pt x="1440118" y="828940"/>
                  <a:pt x="1394337" y="828940"/>
                </a:cubicBezTo>
                <a:lnTo>
                  <a:pt x="82894" y="828940"/>
                </a:lnTo>
                <a:cubicBezTo>
                  <a:pt x="37113" y="828940"/>
                  <a:pt x="0" y="791827"/>
                  <a:pt x="0" y="746046"/>
                </a:cubicBezTo>
                <a:lnTo>
                  <a:pt x="0" y="82894"/>
                </a:lnTo>
                <a:close/>
              </a:path>
            </a:pathLst>
          </a:custGeom>
          <a:solidFill>
            <a:srgbClr val="29BD00"/>
          </a:solidFill>
        </p:spPr>
        <p:style>
          <a:lnRef idx="2">
            <a:schemeClr val="lt1">
              <a:hueOff val="0"/>
              <a:satOff val="0"/>
              <a:lumOff val="0"/>
              <a:alphaOff val="0"/>
            </a:schemeClr>
          </a:lnRef>
          <a:fillRef idx="1">
            <a:schemeClr val="accent3">
              <a:hueOff val="-1100960"/>
              <a:satOff val="-1102"/>
              <a:lumOff val="7648"/>
              <a:alphaOff val="0"/>
            </a:schemeClr>
          </a:fillRef>
          <a:effectRef idx="0">
            <a:schemeClr val="accent3">
              <a:hueOff val="-1100960"/>
              <a:satOff val="-1102"/>
              <a:lumOff val="7648"/>
              <a:alphaOff val="0"/>
            </a:schemeClr>
          </a:effectRef>
          <a:fontRef idx="minor">
            <a:schemeClr val="lt1"/>
          </a:fontRef>
        </p:style>
        <p:txBody>
          <a:bodyPr spcFirstLastPara="0" vert="horz" wrap="square" lIns="104289" tIns="104289" rIns="104289" bIns="104289" numCol="1" spcCol="1270" anchor="ctr" anchorCtr="0">
            <a:noAutofit/>
          </a:bodyPr>
          <a:lstStyle/>
          <a:p>
            <a:pPr algn="ctr" defTabSz="933404">
              <a:lnSpc>
                <a:spcPct val="90000"/>
              </a:lnSpc>
              <a:spcAft>
                <a:spcPct val="35000"/>
              </a:spcAft>
            </a:pPr>
            <a:r>
              <a:rPr lang="en-US" sz="2100" dirty="0"/>
              <a:t>1990s</a:t>
            </a:r>
          </a:p>
        </p:txBody>
      </p:sp>
      <p:sp>
        <p:nvSpPr>
          <p:cNvPr id="22" name="Freeform 21"/>
          <p:cNvSpPr/>
          <p:nvPr/>
        </p:nvSpPr>
        <p:spPr>
          <a:xfrm>
            <a:off x="5066839" y="1689046"/>
            <a:ext cx="313172" cy="366353"/>
          </a:xfrm>
          <a:custGeom>
            <a:avLst/>
            <a:gdLst>
              <a:gd name="connsiteX0" fmla="*/ 0 w 313172"/>
              <a:gd name="connsiteY0" fmla="*/ 73271 h 366353"/>
              <a:gd name="connsiteX1" fmla="*/ 156586 w 313172"/>
              <a:gd name="connsiteY1" fmla="*/ 73271 h 366353"/>
              <a:gd name="connsiteX2" fmla="*/ 156586 w 313172"/>
              <a:gd name="connsiteY2" fmla="*/ 0 h 366353"/>
              <a:gd name="connsiteX3" fmla="*/ 313172 w 313172"/>
              <a:gd name="connsiteY3" fmla="*/ 183177 h 366353"/>
              <a:gd name="connsiteX4" fmla="*/ 156586 w 313172"/>
              <a:gd name="connsiteY4" fmla="*/ 366353 h 366353"/>
              <a:gd name="connsiteX5" fmla="*/ 156586 w 313172"/>
              <a:gd name="connsiteY5" fmla="*/ 293082 h 366353"/>
              <a:gd name="connsiteX6" fmla="*/ 0 w 313172"/>
              <a:gd name="connsiteY6" fmla="*/ 293082 h 366353"/>
              <a:gd name="connsiteX7" fmla="*/ 0 w 313172"/>
              <a:gd name="connsiteY7" fmla="*/ 73271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172" h="366353">
                <a:moveTo>
                  <a:pt x="0" y="73271"/>
                </a:moveTo>
                <a:lnTo>
                  <a:pt x="156586" y="73271"/>
                </a:lnTo>
                <a:lnTo>
                  <a:pt x="156586" y="0"/>
                </a:lnTo>
                <a:lnTo>
                  <a:pt x="313172" y="183177"/>
                </a:lnTo>
                <a:lnTo>
                  <a:pt x="156586" y="366353"/>
                </a:lnTo>
                <a:lnTo>
                  <a:pt x="156586" y="293082"/>
                </a:lnTo>
                <a:lnTo>
                  <a:pt x="0" y="293082"/>
                </a:lnTo>
                <a:lnTo>
                  <a:pt x="0" y="73271"/>
                </a:lnTo>
                <a:close/>
              </a:path>
            </a:pathLst>
          </a:custGeom>
          <a:solidFill>
            <a:srgbClr val="4DD003"/>
          </a:solidFill>
        </p:spPr>
        <p:style>
          <a:lnRef idx="0">
            <a:schemeClr val="lt1">
              <a:hueOff val="0"/>
              <a:satOff val="0"/>
              <a:lumOff val="0"/>
              <a:alphaOff val="0"/>
            </a:schemeClr>
          </a:lnRef>
          <a:fillRef idx="1">
            <a:schemeClr val="accent3">
              <a:hueOff val="-1651440"/>
              <a:satOff val="-1653"/>
              <a:lumOff val="11472"/>
              <a:alphaOff val="0"/>
            </a:schemeClr>
          </a:fillRef>
          <a:effectRef idx="0">
            <a:schemeClr val="accent3">
              <a:hueOff val="-1651440"/>
              <a:satOff val="-1653"/>
              <a:lumOff val="11472"/>
              <a:alphaOff val="0"/>
            </a:schemeClr>
          </a:effectRef>
          <a:fontRef idx="minor">
            <a:schemeClr val="lt1"/>
          </a:fontRef>
        </p:style>
        <p:txBody>
          <a:bodyPr spcFirstLastPara="0" vert="horz" wrap="square" lIns="0" tIns="73271" rIns="93952" bIns="73271" numCol="1" spcCol="1270" anchor="ctr" anchorCtr="0">
            <a:noAutofit/>
          </a:bodyPr>
          <a:lstStyle/>
          <a:p>
            <a:pPr algn="ctr" defTabSz="666717">
              <a:lnSpc>
                <a:spcPct val="90000"/>
              </a:lnSpc>
              <a:spcAft>
                <a:spcPct val="35000"/>
              </a:spcAft>
            </a:pPr>
            <a:endParaRPr lang="en-US" sz="1500"/>
          </a:p>
        </p:txBody>
      </p:sp>
      <p:sp>
        <p:nvSpPr>
          <p:cNvPr id="26" name="Freeform 25"/>
          <p:cNvSpPr/>
          <p:nvPr/>
        </p:nvSpPr>
        <p:spPr>
          <a:xfrm>
            <a:off x="5510010" y="1573396"/>
            <a:ext cx="1477231" cy="597646"/>
          </a:xfrm>
          <a:custGeom>
            <a:avLst/>
            <a:gdLst>
              <a:gd name="connsiteX0" fmla="*/ 0 w 1477231"/>
              <a:gd name="connsiteY0" fmla="*/ 82894 h 828940"/>
              <a:gd name="connsiteX1" fmla="*/ 82894 w 1477231"/>
              <a:gd name="connsiteY1" fmla="*/ 0 h 828940"/>
              <a:gd name="connsiteX2" fmla="*/ 1394337 w 1477231"/>
              <a:gd name="connsiteY2" fmla="*/ 0 h 828940"/>
              <a:gd name="connsiteX3" fmla="*/ 1477231 w 1477231"/>
              <a:gd name="connsiteY3" fmla="*/ 82894 h 828940"/>
              <a:gd name="connsiteX4" fmla="*/ 1477231 w 1477231"/>
              <a:gd name="connsiteY4" fmla="*/ 746046 h 828940"/>
              <a:gd name="connsiteX5" fmla="*/ 1394337 w 1477231"/>
              <a:gd name="connsiteY5" fmla="*/ 828940 h 828940"/>
              <a:gd name="connsiteX6" fmla="*/ 82894 w 1477231"/>
              <a:gd name="connsiteY6" fmla="*/ 828940 h 828940"/>
              <a:gd name="connsiteX7" fmla="*/ 0 w 1477231"/>
              <a:gd name="connsiteY7" fmla="*/ 746046 h 828940"/>
              <a:gd name="connsiteX8" fmla="*/ 0 w 1477231"/>
              <a:gd name="connsiteY8" fmla="*/ 82894 h 82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231" h="828940">
                <a:moveTo>
                  <a:pt x="0" y="82894"/>
                </a:moveTo>
                <a:cubicBezTo>
                  <a:pt x="0" y="37113"/>
                  <a:pt x="37113" y="0"/>
                  <a:pt x="82894" y="0"/>
                </a:cubicBezTo>
                <a:lnTo>
                  <a:pt x="1394337" y="0"/>
                </a:lnTo>
                <a:cubicBezTo>
                  <a:pt x="1440118" y="0"/>
                  <a:pt x="1477231" y="37113"/>
                  <a:pt x="1477231" y="82894"/>
                </a:cubicBezTo>
                <a:lnTo>
                  <a:pt x="1477231" y="746046"/>
                </a:lnTo>
                <a:cubicBezTo>
                  <a:pt x="1477231" y="791827"/>
                  <a:pt x="1440118" y="828940"/>
                  <a:pt x="1394337" y="828940"/>
                </a:cubicBezTo>
                <a:lnTo>
                  <a:pt x="82894" y="828940"/>
                </a:lnTo>
                <a:cubicBezTo>
                  <a:pt x="37113" y="828940"/>
                  <a:pt x="0" y="791827"/>
                  <a:pt x="0" y="746046"/>
                </a:cubicBezTo>
                <a:lnTo>
                  <a:pt x="0" y="82894"/>
                </a:lnTo>
                <a:close/>
              </a:path>
            </a:pathLst>
          </a:custGeom>
          <a:solidFill>
            <a:srgbClr val="77E202"/>
          </a:solidFill>
        </p:spPr>
        <p:style>
          <a:lnRef idx="2">
            <a:schemeClr val="lt1">
              <a:hueOff val="0"/>
              <a:satOff val="0"/>
              <a:lumOff val="0"/>
              <a:alphaOff val="0"/>
            </a:schemeClr>
          </a:lnRef>
          <a:fillRef idx="1">
            <a:schemeClr val="accent3">
              <a:hueOff val="-2201920"/>
              <a:satOff val="-2204"/>
              <a:lumOff val="15295"/>
              <a:alphaOff val="0"/>
            </a:schemeClr>
          </a:fillRef>
          <a:effectRef idx="0">
            <a:schemeClr val="accent3">
              <a:hueOff val="-2201920"/>
              <a:satOff val="-2204"/>
              <a:lumOff val="15295"/>
              <a:alphaOff val="0"/>
            </a:schemeClr>
          </a:effectRef>
          <a:fontRef idx="minor">
            <a:schemeClr val="lt1"/>
          </a:fontRef>
        </p:style>
        <p:txBody>
          <a:bodyPr spcFirstLastPara="0" vert="horz" wrap="square" lIns="104289" tIns="104289" rIns="104289" bIns="104289" numCol="1" spcCol="1270" anchor="ctr" anchorCtr="0">
            <a:noAutofit/>
          </a:bodyPr>
          <a:lstStyle/>
          <a:p>
            <a:pPr algn="ctr" defTabSz="933404">
              <a:lnSpc>
                <a:spcPct val="90000"/>
              </a:lnSpc>
              <a:spcAft>
                <a:spcPct val="35000"/>
              </a:spcAft>
            </a:pPr>
            <a:r>
              <a:rPr lang="en-US" sz="2100" dirty="0">
                <a:solidFill>
                  <a:schemeClr val="tx1"/>
                </a:solidFill>
              </a:rPr>
              <a:t>2000s</a:t>
            </a:r>
          </a:p>
        </p:txBody>
      </p:sp>
      <p:sp>
        <p:nvSpPr>
          <p:cNvPr id="27" name="Freeform 26"/>
          <p:cNvSpPr/>
          <p:nvPr/>
        </p:nvSpPr>
        <p:spPr>
          <a:xfrm>
            <a:off x="7134961" y="1689046"/>
            <a:ext cx="313172" cy="366353"/>
          </a:xfrm>
          <a:custGeom>
            <a:avLst/>
            <a:gdLst>
              <a:gd name="connsiteX0" fmla="*/ 0 w 313172"/>
              <a:gd name="connsiteY0" fmla="*/ 73271 h 366353"/>
              <a:gd name="connsiteX1" fmla="*/ 156586 w 313172"/>
              <a:gd name="connsiteY1" fmla="*/ 73271 h 366353"/>
              <a:gd name="connsiteX2" fmla="*/ 156586 w 313172"/>
              <a:gd name="connsiteY2" fmla="*/ 0 h 366353"/>
              <a:gd name="connsiteX3" fmla="*/ 313172 w 313172"/>
              <a:gd name="connsiteY3" fmla="*/ 183177 h 366353"/>
              <a:gd name="connsiteX4" fmla="*/ 156586 w 313172"/>
              <a:gd name="connsiteY4" fmla="*/ 366353 h 366353"/>
              <a:gd name="connsiteX5" fmla="*/ 156586 w 313172"/>
              <a:gd name="connsiteY5" fmla="*/ 293082 h 366353"/>
              <a:gd name="connsiteX6" fmla="*/ 0 w 313172"/>
              <a:gd name="connsiteY6" fmla="*/ 293082 h 366353"/>
              <a:gd name="connsiteX7" fmla="*/ 0 w 313172"/>
              <a:gd name="connsiteY7" fmla="*/ 73271 h 36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172" h="366353">
                <a:moveTo>
                  <a:pt x="0" y="73271"/>
                </a:moveTo>
                <a:lnTo>
                  <a:pt x="156586" y="73271"/>
                </a:lnTo>
                <a:lnTo>
                  <a:pt x="156586" y="0"/>
                </a:lnTo>
                <a:lnTo>
                  <a:pt x="313172" y="183177"/>
                </a:lnTo>
                <a:lnTo>
                  <a:pt x="156586" y="366353"/>
                </a:lnTo>
                <a:lnTo>
                  <a:pt x="156586" y="293082"/>
                </a:lnTo>
                <a:lnTo>
                  <a:pt x="0" y="293082"/>
                </a:lnTo>
                <a:lnTo>
                  <a:pt x="0" y="73271"/>
                </a:lnTo>
                <a:close/>
              </a:path>
            </a:pathLst>
          </a:custGeom>
          <a:solidFill>
            <a:srgbClr val="D3FC11"/>
          </a:solidFill>
        </p:spPr>
        <p:style>
          <a:lnRef idx="0">
            <a:schemeClr val="lt1">
              <a:hueOff val="0"/>
              <a:satOff val="0"/>
              <a:lumOff val="0"/>
              <a:alphaOff val="0"/>
            </a:schemeClr>
          </a:lnRef>
          <a:fillRef idx="1">
            <a:schemeClr val="accent3">
              <a:hueOff val="-3302880"/>
              <a:satOff val="-3306"/>
              <a:lumOff val="22943"/>
              <a:alphaOff val="0"/>
            </a:schemeClr>
          </a:fillRef>
          <a:effectRef idx="0">
            <a:schemeClr val="accent3">
              <a:hueOff val="-3302880"/>
              <a:satOff val="-3306"/>
              <a:lumOff val="22943"/>
              <a:alphaOff val="0"/>
            </a:schemeClr>
          </a:effectRef>
          <a:fontRef idx="minor">
            <a:schemeClr val="lt1"/>
          </a:fontRef>
        </p:style>
        <p:txBody>
          <a:bodyPr spcFirstLastPara="0" vert="horz" wrap="square" lIns="0" tIns="73271" rIns="93952" bIns="73271" numCol="1" spcCol="1270" anchor="ctr" anchorCtr="0">
            <a:noAutofit/>
          </a:bodyPr>
          <a:lstStyle/>
          <a:p>
            <a:pPr algn="ctr" defTabSz="666717">
              <a:lnSpc>
                <a:spcPct val="90000"/>
              </a:lnSpc>
              <a:spcAft>
                <a:spcPct val="35000"/>
              </a:spcAft>
            </a:pPr>
            <a:endParaRPr lang="en-US" sz="1500"/>
          </a:p>
        </p:txBody>
      </p:sp>
      <p:sp>
        <p:nvSpPr>
          <p:cNvPr id="31" name="Freeform 30"/>
          <p:cNvSpPr/>
          <p:nvPr/>
        </p:nvSpPr>
        <p:spPr>
          <a:xfrm>
            <a:off x="7578134" y="1573396"/>
            <a:ext cx="1477231" cy="597646"/>
          </a:xfrm>
          <a:custGeom>
            <a:avLst/>
            <a:gdLst>
              <a:gd name="connsiteX0" fmla="*/ 0 w 1477231"/>
              <a:gd name="connsiteY0" fmla="*/ 82894 h 828940"/>
              <a:gd name="connsiteX1" fmla="*/ 82894 w 1477231"/>
              <a:gd name="connsiteY1" fmla="*/ 0 h 828940"/>
              <a:gd name="connsiteX2" fmla="*/ 1394337 w 1477231"/>
              <a:gd name="connsiteY2" fmla="*/ 0 h 828940"/>
              <a:gd name="connsiteX3" fmla="*/ 1477231 w 1477231"/>
              <a:gd name="connsiteY3" fmla="*/ 82894 h 828940"/>
              <a:gd name="connsiteX4" fmla="*/ 1477231 w 1477231"/>
              <a:gd name="connsiteY4" fmla="*/ 746046 h 828940"/>
              <a:gd name="connsiteX5" fmla="*/ 1394337 w 1477231"/>
              <a:gd name="connsiteY5" fmla="*/ 828940 h 828940"/>
              <a:gd name="connsiteX6" fmla="*/ 82894 w 1477231"/>
              <a:gd name="connsiteY6" fmla="*/ 828940 h 828940"/>
              <a:gd name="connsiteX7" fmla="*/ 0 w 1477231"/>
              <a:gd name="connsiteY7" fmla="*/ 746046 h 828940"/>
              <a:gd name="connsiteX8" fmla="*/ 0 w 1477231"/>
              <a:gd name="connsiteY8" fmla="*/ 82894 h 828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7231" h="828940">
                <a:moveTo>
                  <a:pt x="0" y="82894"/>
                </a:moveTo>
                <a:cubicBezTo>
                  <a:pt x="0" y="37113"/>
                  <a:pt x="37113" y="0"/>
                  <a:pt x="82894" y="0"/>
                </a:cubicBezTo>
                <a:lnTo>
                  <a:pt x="1394337" y="0"/>
                </a:lnTo>
                <a:cubicBezTo>
                  <a:pt x="1440118" y="0"/>
                  <a:pt x="1477231" y="37113"/>
                  <a:pt x="1477231" y="82894"/>
                </a:cubicBezTo>
                <a:lnTo>
                  <a:pt x="1477231" y="746046"/>
                </a:lnTo>
                <a:cubicBezTo>
                  <a:pt x="1477231" y="791827"/>
                  <a:pt x="1440118" y="828940"/>
                  <a:pt x="1394337" y="828940"/>
                </a:cubicBezTo>
                <a:lnTo>
                  <a:pt x="82894" y="828940"/>
                </a:lnTo>
                <a:cubicBezTo>
                  <a:pt x="37113" y="828940"/>
                  <a:pt x="0" y="791827"/>
                  <a:pt x="0" y="746046"/>
                </a:cubicBezTo>
                <a:lnTo>
                  <a:pt x="0" y="82894"/>
                </a:lnTo>
                <a:close/>
              </a:path>
            </a:pathLst>
          </a:custGeom>
          <a:solidFill>
            <a:srgbClr val="D3FC11"/>
          </a:solidFill>
        </p:spPr>
        <p:style>
          <a:lnRef idx="2">
            <a:schemeClr val="lt1">
              <a:hueOff val="0"/>
              <a:satOff val="0"/>
              <a:lumOff val="0"/>
              <a:alphaOff val="0"/>
            </a:schemeClr>
          </a:lnRef>
          <a:fillRef idx="1">
            <a:schemeClr val="accent3">
              <a:hueOff val="-3302880"/>
              <a:satOff val="-3306"/>
              <a:lumOff val="22943"/>
              <a:alphaOff val="0"/>
            </a:schemeClr>
          </a:fillRef>
          <a:effectRef idx="0">
            <a:schemeClr val="accent3">
              <a:hueOff val="-3302880"/>
              <a:satOff val="-3306"/>
              <a:lumOff val="22943"/>
              <a:alphaOff val="0"/>
            </a:schemeClr>
          </a:effectRef>
          <a:fontRef idx="minor">
            <a:schemeClr val="lt1"/>
          </a:fontRef>
        </p:style>
        <p:txBody>
          <a:bodyPr spcFirstLastPara="0" vert="horz" wrap="square" lIns="104289" tIns="104289" rIns="104289" bIns="104289" numCol="1" spcCol="1270" anchor="ctr" anchorCtr="0">
            <a:noAutofit/>
          </a:bodyPr>
          <a:lstStyle/>
          <a:p>
            <a:pPr algn="ctr" defTabSz="933404">
              <a:lnSpc>
                <a:spcPct val="90000"/>
              </a:lnSpc>
              <a:spcAft>
                <a:spcPct val="35000"/>
              </a:spcAft>
            </a:pPr>
            <a:r>
              <a:rPr lang="en-US" sz="2100" dirty="0">
                <a:solidFill>
                  <a:schemeClr val="tx1"/>
                </a:solidFill>
              </a:rPr>
              <a:t>2010s</a:t>
            </a:r>
          </a:p>
        </p:txBody>
      </p:sp>
      <p:sp>
        <p:nvSpPr>
          <p:cNvPr id="10" name="TextBox 9"/>
          <p:cNvSpPr txBox="1"/>
          <p:nvPr/>
        </p:nvSpPr>
        <p:spPr>
          <a:xfrm>
            <a:off x="233617" y="2297347"/>
            <a:ext cx="955454" cy="507831"/>
          </a:xfrm>
          <a:prstGeom prst="rect">
            <a:avLst/>
          </a:prstGeom>
          <a:noFill/>
        </p:spPr>
        <p:txBody>
          <a:bodyPr wrap="none" rtlCol="0">
            <a:spAutoFit/>
          </a:bodyPr>
          <a:lstStyle/>
          <a:p>
            <a:pPr algn="ctr"/>
            <a:r>
              <a:rPr lang="en-US" sz="1350" b="1"/>
              <a:t>Core</a:t>
            </a:r>
            <a:br>
              <a:rPr lang="en-US" sz="1350" b="1"/>
            </a:br>
            <a:r>
              <a:rPr lang="en-US" sz="1350" b="1"/>
              <a:t>Challenges</a:t>
            </a:r>
            <a:endParaRPr lang="en-US" sz="1350" b="1" dirty="0"/>
          </a:p>
        </p:txBody>
      </p:sp>
      <p:sp>
        <p:nvSpPr>
          <p:cNvPr id="11" name="TextBox 10"/>
          <p:cNvSpPr txBox="1"/>
          <p:nvPr/>
        </p:nvSpPr>
        <p:spPr>
          <a:xfrm>
            <a:off x="284784" y="3169630"/>
            <a:ext cx="853119" cy="300082"/>
          </a:xfrm>
          <a:prstGeom prst="rect">
            <a:avLst/>
          </a:prstGeom>
          <a:noFill/>
        </p:spPr>
        <p:txBody>
          <a:bodyPr wrap="none" rtlCol="0">
            <a:spAutoFit/>
          </a:bodyPr>
          <a:lstStyle/>
          <a:p>
            <a:pPr algn="ctr"/>
            <a:r>
              <a:rPr lang="en-US" sz="1350" b="1"/>
              <a:t>Solutions</a:t>
            </a:r>
            <a:endParaRPr lang="en-US" sz="1350" b="1" dirty="0"/>
          </a:p>
        </p:txBody>
      </p:sp>
      <p:sp>
        <p:nvSpPr>
          <p:cNvPr id="12" name="TextBox 11"/>
          <p:cNvSpPr txBox="1"/>
          <p:nvPr/>
        </p:nvSpPr>
        <p:spPr>
          <a:xfrm>
            <a:off x="48764" y="3990198"/>
            <a:ext cx="1325161" cy="507831"/>
          </a:xfrm>
          <a:prstGeom prst="rect">
            <a:avLst/>
          </a:prstGeom>
          <a:noFill/>
        </p:spPr>
        <p:txBody>
          <a:bodyPr wrap="square" rtlCol="0">
            <a:spAutoFit/>
          </a:bodyPr>
          <a:lstStyle/>
          <a:p>
            <a:pPr algn="ctr"/>
            <a:r>
              <a:rPr lang="en-US" sz="1350" b="1"/>
              <a:t>IT / Security </a:t>
            </a:r>
            <a:r>
              <a:rPr lang="en-US" sz="1350" b="1" dirty="0"/>
              <a:t>Tension</a:t>
            </a:r>
          </a:p>
        </p:txBody>
      </p:sp>
      <p:sp>
        <p:nvSpPr>
          <p:cNvPr id="15" name="Freeform 14"/>
          <p:cNvSpPr/>
          <p:nvPr/>
        </p:nvSpPr>
        <p:spPr>
          <a:xfrm>
            <a:off x="1370385" y="2255896"/>
            <a:ext cx="1477231" cy="67984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What did we buy and how does it support the biz?</a:t>
            </a:r>
          </a:p>
        </p:txBody>
      </p:sp>
      <p:sp>
        <p:nvSpPr>
          <p:cNvPr id="16" name="Freeform 15"/>
          <p:cNvSpPr/>
          <p:nvPr/>
        </p:nvSpPr>
        <p:spPr>
          <a:xfrm>
            <a:off x="3441887" y="2255898"/>
            <a:ext cx="1473019" cy="679849"/>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222986"/>
              <a:satOff val="-466"/>
              <a:lumOff val="-4952"/>
              <a:alphaOff val="0"/>
            </a:schemeClr>
          </a:fillRef>
          <a:effectRef idx="0">
            <a:schemeClr val="accent3">
              <a:hueOff val="222986"/>
              <a:satOff val="-466"/>
              <a:lumOff val="-4952"/>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Viruses, Server-side Attacks, Insecure Configs</a:t>
            </a:r>
          </a:p>
        </p:txBody>
      </p:sp>
      <p:sp>
        <p:nvSpPr>
          <p:cNvPr id="17" name="Freeform 16"/>
          <p:cNvSpPr/>
          <p:nvPr/>
        </p:nvSpPr>
        <p:spPr>
          <a:xfrm>
            <a:off x="5510010" y="2255896"/>
            <a:ext cx="1477231" cy="67984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445972"/>
              <a:satOff val="-932"/>
              <a:lumOff val="-9903"/>
              <a:alphaOff val="0"/>
            </a:schemeClr>
          </a:fillRef>
          <a:effectRef idx="0">
            <a:schemeClr val="accent3">
              <a:hueOff val="445972"/>
              <a:satOff val="-932"/>
              <a:lumOff val="-9903"/>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Too many logs and alerts, Client-side attacks</a:t>
            </a:r>
          </a:p>
        </p:txBody>
      </p:sp>
      <p:sp>
        <p:nvSpPr>
          <p:cNvPr id="18" name="Freeform 17"/>
          <p:cNvSpPr/>
          <p:nvPr/>
        </p:nvSpPr>
        <p:spPr>
          <a:xfrm>
            <a:off x="7578134" y="2255898"/>
            <a:ext cx="1477231" cy="679849"/>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668958"/>
              <a:satOff val="-1399"/>
              <a:lumOff val="-14854"/>
              <a:alphaOff val="0"/>
            </a:schemeClr>
          </a:fillRef>
          <a:effectRef idx="0">
            <a:schemeClr val="accent3">
              <a:hueOff val="668958"/>
              <a:satOff val="-1399"/>
              <a:lumOff val="-14854"/>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Assume Breach, Raging Fires, Too Many Privileges</a:t>
            </a:r>
          </a:p>
        </p:txBody>
      </p:sp>
      <p:sp>
        <p:nvSpPr>
          <p:cNvPr id="41" name="Freeform 40"/>
          <p:cNvSpPr/>
          <p:nvPr/>
        </p:nvSpPr>
        <p:spPr>
          <a:xfrm>
            <a:off x="1370385" y="3039636"/>
            <a:ext cx="1477231" cy="679111"/>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Asset </a:t>
            </a:r>
            <a:r>
              <a:rPr lang="en-US" sz="1400" dirty="0" err="1">
                <a:solidFill>
                  <a:schemeClr val="bg1"/>
                </a:solidFill>
              </a:rPr>
              <a:t>Mgt</a:t>
            </a:r>
            <a:r>
              <a:rPr lang="en-US" sz="1400" dirty="0">
                <a:solidFill>
                  <a:schemeClr val="bg1"/>
                </a:solidFill>
              </a:rPr>
              <a:t>, Systems </a:t>
            </a:r>
            <a:r>
              <a:rPr lang="en-US" sz="1400" dirty="0" err="1">
                <a:solidFill>
                  <a:schemeClr val="bg1"/>
                </a:solidFill>
              </a:rPr>
              <a:t>Mgt</a:t>
            </a:r>
            <a:r>
              <a:rPr lang="en-US" sz="1400" dirty="0">
                <a:solidFill>
                  <a:schemeClr val="bg1"/>
                </a:solidFill>
              </a:rPr>
              <a:t> Tools</a:t>
            </a:r>
          </a:p>
        </p:txBody>
      </p:sp>
      <p:sp>
        <p:nvSpPr>
          <p:cNvPr id="42" name="Freeform 41"/>
          <p:cNvSpPr/>
          <p:nvPr/>
        </p:nvSpPr>
        <p:spPr>
          <a:xfrm>
            <a:off x="3441887" y="3039636"/>
            <a:ext cx="1473019" cy="679111"/>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222986"/>
              <a:satOff val="-466"/>
              <a:lumOff val="-4952"/>
              <a:alphaOff val="0"/>
            </a:schemeClr>
          </a:fillRef>
          <a:effectRef idx="0">
            <a:schemeClr val="accent3">
              <a:hueOff val="222986"/>
              <a:satOff val="-466"/>
              <a:lumOff val="-4952"/>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Anti-Virus, Firewalls, Secure Configs</a:t>
            </a:r>
          </a:p>
        </p:txBody>
      </p:sp>
      <p:sp>
        <p:nvSpPr>
          <p:cNvPr id="43" name="Freeform 42"/>
          <p:cNvSpPr/>
          <p:nvPr/>
        </p:nvSpPr>
        <p:spPr>
          <a:xfrm>
            <a:off x="5510010" y="3039636"/>
            <a:ext cx="1477231" cy="679111"/>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445972"/>
              <a:satOff val="-932"/>
              <a:lumOff val="-9903"/>
              <a:alphaOff val="0"/>
            </a:schemeClr>
          </a:fillRef>
          <a:effectRef idx="0">
            <a:schemeClr val="accent3">
              <a:hueOff val="445972"/>
              <a:satOff val="-932"/>
              <a:lumOff val="-9903"/>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IDS, SIEM</a:t>
            </a:r>
          </a:p>
        </p:txBody>
      </p:sp>
      <p:sp>
        <p:nvSpPr>
          <p:cNvPr id="55" name="Freeform 54"/>
          <p:cNvSpPr/>
          <p:nvPr/>
        </p:nvSpPr>
        <p:spPr>
          <a:xfrm>
            <a:off x="7578134" y="3039636"/>
            <a:ext cx="1477231" cy="679111"/>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668958"/>
              <a:satOff val="-1399"/>
              <a:lumOff val="-14854"/>
              <a:alphaOff val="0"/>
            </a:schemeClr>
          </a:fillRef>
          <a:effectRef idx="0">
            <a:schemeClr val="accent3">
              <a:hueOff val="668958"/>
              <a:satOff val="-1399"/>
              <a:lumOff val="-14854"/>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Incident Responders &amp; IR Tools (EDR, SOAR)</a:t>
            </a:r>
          </a:p>
        </p:txBody>
      </p:sp>
      <p:sp>
        <p:nvSpPr>
          <p:cNvPr id="53" name="TextBox 52"/>
          <p:cNvSpPr txBox="1"/>
          <p:nvPr/>
        </p:nvSpPr>
        <p:spPr>
          <a:xfrm>
            <a:off x="505486" y="1694059"/>
            <a:ext cx="411716" cy="300082"/>
          </a:xfrm>
          <a:prstGeom prst="rect">
            <a:avLst/>
          </a:prstGeom>
          <a:noFill/>
        </p:spPr>
        <p:txBody>
          <a:bodyPr wrap="none" rtlCol="0">
            <a:spAutoFit/>
          </a:bodyPr>
          <a:lstStyle/>
          <a:p>
            <a:pPr algn="ctr"/>
            <a:r>
              <a:rPr lang="en-US" sz="1350" b="1"/>
              <a:t>Era</a:t>
            </a:r>
            <a:endParaRPr lang="en-US" sz="1350" b="1" dirty="0"/>
          </a:p>
        </p:txBody>
      </p:sp>
      <p:sp>
        <p:nvSpPr>
          <p:cNvPr id="74" name="TextBox 73"/>
          <p:cNvSpPr txBox="1"/>
          <p:nvPr/>
        </p:nvSpPr>
        <p:spPr>
          <a:xfrm>
            <a:off x="119131" y="4722927"/>
            <a:ext cx="1184427" cy="715581"/>
          </a:xfrm>
          <a:prstGeom prst="rect">
            <a:avLst/>
          </a:prstGeom>
          <a:noFill/>
        </p:spPr>
        <p:txBody>
          <a:bodyPr wrap="none" rtlCol="0">
            <a:spAutoFit/>
          </a:bodyPr>
          <a:lstStyle/>
          <a:p>
            <a:pPr algn="ctr"/>
            <a:r>
              <a:rPr lang="en-US" sz="1350" b="1" dirty="0"/>
              <a:t>Security Team</a:t>
            </a:r>
          </a:p>
          <a:p>
            <a:pPr algn="ctr"/>
            <a:r>
              <a:rPr lang="en-US" sz="1350" b="1" dirty="0"/>
              <a:t>Composition</a:t>
            </a:r>
          </a:p>
          <a:p>
            <a:pPr algn="ctr"/>
            <a:r>
              <a:rPr lang="en-US" sz="1350" b="1" dirty="0"/>
              <a:t>&amp; Focus</a:t>
            </a:r>
          </a:p>
        </p:txBody>
      </p:sp>
      <p:sp>
        <p:nvSpPr>
          <p:cNvPr id="75" name="Freeform 74"/>
          <p:cNvSpPr/>
          <p:nvPr/>
        </p:nvSpPr>
        <p:spPr>
          <a:xfrm>
            <a:off x="1370383" y="4813998"/>
            <a:ext cx="1477232" cy="52802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None</a:t>
            </a:r>
          </a:p>
        </p:txBody>
      </p:sp>
      <p:sp>
        <p:nvSpPr>
          <p:cNvPr id="78" name="Freeform 77"/>
          <p:cNvSpPr/>
          <p:nvPr/>
        </p:nvSpPr>
        <p:spPr>
          <a:xfrm>
            <a:off x="3441886" y="4813998"/>
            <a:ext cx="1473020" cy="52802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222986"/>
              <a:satOff val="-466"/>
              <a:lumOff val="-4952"/>
              <a:alphaOff val="0"/>
            </a:schemeClr>
          </a:fillRef>
          <a:effectRef idx="0">
            <a:schemeClr val="accent3">
              <a:hueOff val="222986"/>
              <a:satOff val="-466"/>
              <a:lumOff val="-4952"/>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Hobby Shop / Vulnerability </a:t>
            </a:r>
            <a:r>
              <a:rPr lang="en-US" sz="1400" dirty="0" err="1">
                <a:solidFill>
                  <a:schemeClr val="bg1"/>
                </a:solidFill>
              </a:rPr>
              <a:t>Mgt</a:t>
            </a:r>
            <a:endParaRPr lang="en-US" sz="1400" dirty="0">
              <a:solidFill>
                <a:schemeClr val="bg1"/>
              </a:solidFill>
            </a:endParaRPr>
          </a:p>
        </p:txBody>
      </p:sp>
      <p:sp>
        <p:nvSpPr>
          <p:cNvPr id="79" name="Freeform 78"/>
          <p:cNvSpPr/>
          <p:nvPr/>
        </p:nvSpPr>
        <p:spPr>
          <a:xfrm>
            <a:off x="7578130" y="4813998"/>
            <a:ext cx="1477232" cy="52802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668958"/>
              <a:satOff val="-1399"/>
              <a:lumOff val="-14854"/>
              <a:alphaOff val="0"/>
            </a:schemeClr>
          </a:fillRef>
          <a:effectRef idx="0">
            <a:schemeClr val="accent3">
              <a:hueOff val="668958"/>
              <a:satOff val="-1399"/>
              <a:lumOff val="-14854"/>
              <a:alphaOff val="0"/>
            </a:schemeClr>
          </a:effectRef>
          <a:fontRef idx="minor">
            <a:schemeClr val="lt1"/>
          </a:fontRef>
        </p:style>
        <p:txBody>
          <a:bodyPr spcFirstLastPara="0" vert="horz" wrap="square" lIns="0" tIns="88676" rIns="0" bIns="88676" numCol="1" spcCol="1270" anchor="ctr" anchorCtr="0">
            <a:noAutofit/>
          </a:bodyPr>
          <a:lstStyle/>
          <a:p>
            <a:pPr algn="ctr" defTabSz="800060">
              <a:lnSpc>
                <a:spcPct val="90000"/>
              </a:lnSpc>
              <a:spcAft>
                <a:spcPct val="35000"/>
              </a:spcAft>
            </a:pPr>
            <a:r>
              <a:rPr lang="en-US" sz="1400" dirty="0">
                <a:solidFill>
                  <a:schemeClr val="bg1"/>
                </a:solidFill>
              </a:rPr>
              <a:t>Dedicated Biz</a:t>
            </a:r>
            <a:br>
              <a:rPr lang="en-US" sz="1400" dirty="0">
                <a:solidFill>
                  <a:schemeClr val="bg1"/>
                </a:solidFill>
              </a:rPr>
            </a:br>
            <a:r>
              <a:rPr lang="en-US" sz="1400" dirty="0">
                <a:solidFill>
                  <a:schemeClr val="bg1"/>
                </a:solidFill>
              </a:rPr>
              <a:t>Unit / Risk </a:t>
            </a:r>
            <a:r>
              <a:rPr lang="en-US" sz="1400" dirty="0" err="1">
                <a:solidFill>
                  <a:schemeClr val="bg1"/>
                </a:solidFill>
              </a:rPr>
              <a:t>Mgt</a:t>
            </a:r>
            <a:endParaRPr lang="en-US" sz="1400" dirty="0">
              <a:solidFill>
                <a:schemeClr val="bg1"/>
              </a:solidFill>
            </a:endParaRPr>
          </a:p>
        </p:txBody>
      </p:sp>
      <p:sp>
        <p:nvSpPr>
          <p:cNvPr id="80" name="Freeform 79"/>
          <p:cNvSpPr/>
          <p:nvPr/>
        </p:nvSpPr>
        <p:spPr>
          <a:xfrm>
            <a:off x="5510008" y="4813998"/>
            <a:ext cx="1477232" cy="528028"/>
          </a:xfrm>
          <a:custGeom>
            <a:avLst/>
            <a:gdLst>
              <a:gd name="connsiteX0" fmla="*/ 0 w 1235000"/>
              <a:gd name="connsiteY0" fmla="*/ 68611 h 686111"/>
              <a:gd name="connsiteX1" fmla="*/ 68611 w 1235000"/>
              <a:gd name="connsiteY1" fmla="*/ 0 h 686111"/>
              <a:gd name="connsiteX2" fmla="*/ 1166389 w 1235000"/>
              <a:gd name="connsiteY2" fmla="*/ 0 h 686111"/>
              <a:gd name="connsiteX3" fmla="*/ 1235000 w 1235000"/>
              <a:gd name="connsiteY3" fmla="*/ 68611 h 686111"/>
              <a:gd name="connsiteX4" fmla="*/ 1235000 w 1235000"/>
              <a:gd name="connsiteY4" fmla="*/ 617500 h 686111"/>
              <a:gd name="connsiteX5" fmla="*/ 1166389 w 1235000"/>
              <a:gd name="connsiteY5" fmla="*/ 686111 h 686111"/>
              <a:gd name="connsiteX6" fmla="*/ 68611 w 1235000"/>
              <a:gd name="connsiteY6" fmla="*/ 686111 h 686111"/>
              <a:gd name="connsiteX7" fmla="*/ 0 w 1235000"/>
              <a:gd name="connsiteY7" fmla="*/ 617500 h 686111"/>
              <a:gd name="connsiteX8" fmla="*/ 0 w 1235000"/>
              <a:gd name="connsiteY8" fmla="*/ 68611 h 686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000" h="686111">
                <a:moveTo>
                  <a:pt x="0" y="68611"/>
                </a:moveTo>
                <a:cubicBezTo>
                  <a:pt x="0" y="30718"/>
                  <a:pt x="30718" y="0"/>
                  <a:pt x="68611" y="0"/>
                </a:cubicBezTo>
                <a:lnTo>
                  <a:pt x="1166389" y="0"/>
                </a:lnTo>
                <a:cubicBezTo>
                  <a:pt x="1204282" y="0"/>
                  <a:pt x="1235000" y="30718"/>
                  <a:pt x="1235000" y="68611"/>
                </a:cubicBezTo>
                <a:lnTo>
                  <a:pt x="1235000" y="617500"/>
                </a:lnTo>
                <a:cubicBezTo>
                  <a:pt x="1235000" y="655393"/>
                  <a:pt x="1204282" y="686111"/>
                  <a:pt x="1166389" y="686111"/>
                </a:cubicBezTo>
                <a:lnTo>
                  <a:pt x="68611" y="686111"/>
                </a:lnTo>
                <a:cubicBezTo>
                  <a:pt x="30718" y="686111"/>
                  <a:pt x="0" y="655393"/>
                  <a:pt x="0" y="617500"/>
                </a:cubicBezTo>
                <a:lnTo>
                  <a:pt x="0" y="68611"/>
                </a:lnTo>
                <a:close/>
              </a:path>
            </a:pathLst>
          </a:custGeom>
          <a:solidFill>
            <a:srgbClr val="923DE9"/>
          </a:solidFill>
        </p:spPr>
        <p:style>
          <a:lnRef idx="2">
            <a:schemeClr val="lt1">
              <a:hueOff val="0"/>
              <a:satOff val="0"/>
              <a:lumOff val="0"/>
              <a:alphaOff val="0"/>
            </a:schemeClr>
          </a:lnRef>
          <a:fillRef idx="1">
            <a:schemeClr val="accent3">
              <a:hueOff val="668958"/>
              <a:satOff val="-1399"/>
              <a:lumOff val="-14854"/>
              <a:alphaOff val="0"/>
            </a:schemeClr>
          </a:fillRef>
          <a:effectRef idx="0">
            <a:schemeClr val="accent3">
              <a:hueOff val="668958"/>
              <a:satOff val="-1399"/>
              <a:lumOff val="-14854"/>
              <a:alphaOff val="0"/>
            </a:schemeClr>
          </a:effectRef>
          <a:fontRef idx="minor">
            <a:schemeClr val="lt1"/>
          </a:fontRef>
        </p:style>
        <p:txBody>
          <a:bodyPr spcFirstLastPara="0" vert="horz" wrap="square" lIns="88676" tIns="88676" rIns="88676" bIns="88676" numCol="1" spcCol="1270" anchor="ctr" anchorCtr="0">
            <a:noAutofit/>
          </a:bodyPr>
          <a:lstStyle/>
          <a:p>
            <a:pPr algn="ctr" defTabSz="800060">
              <a:lnSpc>
                <a:spcPct val="90000"/>
              </a:lnSpc>
              <a:spcAft>
                <a:spcPct val="35000"/>
              </a:spcAft>
            </a:pPr>
            <a:r>
              <a:rPr lang="en-US" sz="1400" dirty="0">
                <a:solidFill>
                  <a:schemeClr val="bg1"/>
                </a:solidFill>
              </a:rPr>
              <a:t>Sec Ops Center / Threat </a:t>
            </a:r>
            <a:r>
              <a:rPr lang="en-US" sz="1400" dirty="0" err="1">
                <a:solidFill>
                  <a:schemeClr val="bg1"/>
                </a:solidFill>
              </a:rPr>
              <a:t>Mgt</a:t>
            </a:r>
            <a:endParaRPr lang="en-US" sz="1400" dirty="0">
              <a:solidFill>
                <a:schemeClr val="bg1"/>
              </a:solidFill>
            </a:endParaRPr>
          </a:p>
        </p:txBody>
      </p:sp>
      <p:sp>
        <p:nvSpPr>
          <p:cNvPr id="54" name="Rectangle 53"/>
          <p:cNvSpPr/>
          <p:nvPr/>
        </p:nvSpPr>
        <p:spPr>
          <a:xfrm>
            <a:off x="1364965" y="3766043"/>
            <a:ext cx="1482651" cy="98740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56" name="Rectangle 55"/>
          <p:cNvSpPr/>
          <p:nvPr/>
        </p:nvSpPr>
        <p:spPr>
          <a:xfrm>
            <a:off x="1364965" y="3766043"/>
            <a:ext cx="3549941" cy="98740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57" name="Rectangle 56"/>
          <p:cNvSpPr/>
          <p:nvPr/>
        </p:nvSpPr>
        <p:spPr>
          <a:xfrm>
            <a:off x="1364962" y="3766043"/>
            <a:ext cx="5622276" cy="98740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52" name="Rectangle 51"/>
          <p:cNvSpPr/>
          <p:nvPr/>
        </p:nvSpPr>
        <p:spPr>
          <a:xfrm>
            <a:off x="1364962" y="3766043"/>
            <a:ext cx="7690400" cy="987405"/>
          </a:xfrm>
          <a:prstGeom prst="rect">
            <a:avLst/>
          </a:prstGeom>
          <a:solidFill>
            <a:schemeClr val="accent1">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nvGrpSpPr>
          <p:cNvPr id="9" name="Group 8"/>
          <p:cNvGrpSpPr/>
          <p:nvPr/>
        </p:nvGrpSpPr>
        <p:grpSpPr>
          <a:xfrm>
            <a:off x="6136250" y="3870836"/>
            <a:ext cx="2292873" cy="790583"/>
            <a:chOff x="6060049" y="3294259"/>
            <a:chExt cx="2292873" cy="790583"/>
          </a:xfrm>
        </p:grpSpPr>
        <p:sp>
          <p:nvSpPr>
            <p:cNvPr id="37" name="Oval 36"/>
            <p:cNvSpPr/>
            <p:nvPr/>
          </p:nvSpPr>
          <p:spPr bwMode="auto">
            <a:xfrm flipV="1">
              <a:off x="8128170" y="3294259"/>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sp>
          <p:nvSpPr>
            <p:cNvPr id="38" name="Oval 37"/>
            <p:cNvSpPr/>
            <p:nvPr/>
          </p:nvSpPr>
          <p:spPr bwMode="auto">
            <a:xfrm flipV="1">
              <a:off x="8128170" y="3860090"/>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cxnSp>
          <p:nvCxnSpPr>
            <p:cNvPr id="40" name="Straight Arrow Connector 39"/>
            <p:cNvCxnSpPr>
              <a:stCxn id="29" idx="2"/>
              <a:endCxn id="38" idx="2"/>
            </p:cNvCxnSpPr>
            <p:nvPr/>
          </p:nvCxnSpPr>
          <p:spPr>
            <a:xfrm>
              <a:off x="6060049" y="3810239"/>
              <a:ext cx="2068121" cy="162227"/>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28" idx="6"/>
              <a:endCxn id="37" idx="2"/>
            </p:cNvCxnSpPr>
            <p:nvPr/>
          </p:nvCxnSpPr>
          <p:spPr>
            <a:xfrm>
              <a:off x="6284801" y="3406631"/>
              <a:ext cx="1843370" cy="4"/>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37" idx="0"/>
            </p:cNvCxnSpPr>
            <p:nvPr/>
          </p:nvCxnSpPr>
          <p:spPr>
            <a:xfrm>
              <a:off x="8240546" y="3519011"/>
              <a:ext cx="0" cy="75089"/>
            </a:xfrm>
            <a:prstGeom prst="line">
              <a:avLst/>
            </a:prstGeom>
            <a:ln w="12700"/>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8240546" y="3781425"/>
              <a:ext cx="0" cy="76708"/>
            </a:xfrm>
            <a:prstGeom prst="line">
              <a:avLst/>
            </a:prstGeom>
            <a:ln w="12700"/>
            <a:effectLst/>
          </p:spPr>
          <p:style>
            <a:lnRef idx="2">
              <a:schemeClr val="accent1"/>
            </a:lnRef>
            <a:fillRef idx="0">
              <a:schemeClr val="accent1"/>
            </a:fillRef>
            <a:effectRef idx="1">
              <a:schemeClr val="accent1"/>
            </a:effectRef>
            <a:fontRef idx="minor">
              <a:schemeClr val="tx1"/>
            </a:fontRef>
          </p:style>
        </p:cxnSp>
        <p:sp>
          <p:nvSpPr>
            <p:cNvPr id="71" name="Explosion 1 70"/>
            <p:cNvSpPr/>
            <p:nvPr/>
          </p:nvSpPr>
          <p:spPr>
            <a:xfrm>
              <a:off x="8151897" y="3590763"/>
              <a:ext cx="177297" cy="177297"/>
            </a:xfrm>
            <a:prstGeom prst="irregularSeal1">
              <a:avLst/>
            </a:prstGeom>
            <a:solidFill>
              <a:srgbClr val="923DE9"/>
            </a:solidFill>
            <a:effectLst>
              <a:glow rad="63500">
                <a:srgbClr val="FF0000">
                  <a:alpha val="40000"/>
                </a:srgb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grpSp>
        <p:nvGrpSpPr>
          <p:cNvPr id="8" name="Group 7"/>
          <p:cNvGrpSpPr/>
          <p:nvPr/>
        </p:nvGrpSpPr>
        <p:grpSpPr>
          <a:xfrm>
            <a:off x="4066021" y="3870832"/>
            <a:ext cx="2294981" cy="628360"/>
            <a:chOff x="3989818" y="3294257"/>
            <a:chExt cx="2294980" cy="628360"/>
          </a:xfrm>
        </p:grpSpPr>
        <p:sp>
          <p:nvSpPr>
            <p:cNvPr id="28" name="Oval 27"/>
            <p:cNvSpPr/>
            <p:nvPr/>
          </p:nvSpPr>
          <p:spPr bwMode="auto">
            <a:xfrm flipV="1">
              <a:off x="6060046" y="3294257"/>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cxnSp>
          <p:nvCxnSpPr>
            <p:cNvPr id="30" name="Straight Arrow Connector 29"/>
            <p:cNvCxnSpPr>
              <a:stCxn id="23" idx="6"/>
              <a:endCxn id="28" idx="2"/>
            </p:cNvCxnSpPr>
            <p:nvPr/>
          </p:nvCxnSpPr>
          <p:spPr>
            <a:xfrm>
              <a:off x="4214569" y="3406630"/>
              <a:ext cx="1845477" cy="3"/>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24" idx="2"/>
              <a:endCxn id="29" idx="2"/>
            </p:cNvCxnSpPr>
            <p:nvPr/>
          </p:nvCxnSpPr>
          <p:spPr>
            <a:xfrm>
              <a:off x="3989818" y="3648016"/>
              <a:ext cx="2070229" cy="162225"/>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sp>
          <p:nvSpPr>
            <p:cNvPr id="29" name="Oval 28"/>
            <p:cNvSpPr/>
            <p:nvPr/>
          </p:nvSpPr>
          <p:spPr bwMode="auto">
            <a:xfrm flipV="1">
              <a:off x="6060046" y="3697865"/>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grpSp>
      <p:grpSp>
        <p:nvGrpSpPr>
          <p:cNvPr id="19" name="Group 18"/>
          <p:cNvGrpSpPr/>
          <p:nvPr/>
        </p:nvGrpSpPr>
        <p:grpSpPr>
          <a:xfrm>
            <a:off x="2189466" y="3870829"/>
            <a:ext cx="2101305" cy="466138"/>
            <a:chOff x="2113264" y="3294254"/>
            <a:chExt cx="2101305" cy="466138"/>
          </a:xfrm>
        </p:grpSpPr>
        <p:cxnSp>
          <p:nvCxnSpPr>
            <p:cNvPr id="61" name="Straight Arrow Connector 60"/>
            <p:cNvCxnSpPr>
              <a:stCxn id="14" idx="2"/>
              <a:endCxn id="24" idx="2"/>
            </p:cNvCxnSpPr>
            <p:nvPr/>
          </p:nvCxnSpPr>
          <p:spPr>
            <a:xfrm>
              <a:off x="2113264" y="3406639"/>
              <a:ext cx="1876554" cy="241376"/>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bwMode="auto">
            <a:xfrm flipV="1">
              <a:off x="3989817" y="3294254"/>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cxnSp>
          <p:nvCxnSpPr>
            <p:cNvPr id="25" name="Straight Arrow Connector 24"/>
            <p:cNvCxnSpPr>
              <a:stCxn id="14" idx="6"/>
              <a:endCxn id="23" idx="2"/>
            </p:cNvCxnSpPr>
            <p:nvPr/>
          </p:nvCxnSpPr>
          <p:spPr>
            <a:xfrm flipV="1">
              <a:off x="2336232" y="3406630"/>
              <a:ext cx="1653585" cy="10"/>
            </a:xfrm>
            <a:prstGeom prst="straightConnector1">
              <a:avLst/>
            </a:prstGeom>
            <a:ln w="15875">
              <a:solidFill>
                <a:srgbClr val="923DE9"/>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flipV="1">
              <a:off x="3989817" y="3535640"/>
              <a:ext cx="224752" cy="224752"/>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grpSp>
      <p:grpSp>
        <p:nvGrpSpPr>
          <p:cNvPr id="4" name="Group 3"/>
          <p:cNvGrpSpPr/>
          <p:nvPr/>
        </p:nvGrpSpPr>
        <p:grpSpPr>
          <a:xfrm>
            <a:off x="1393613" y="3766046"/>
            <a:ext cx="1018820" cy="998443"/>
            <a:chOff x="1317415" y="3189467"/>
            <a:chExt cx="1018821" cy="998443"/>
          </a:xfrm>
        </p:grpSpPr>
        <p:sp>
          <p:nvSpPr>
            <p:cNvPr id="20" name="TextBox 19"/>
            <p:cNvSpPr txBox="1"/>
            <p:nvPr/>
          </p:nvSpPr>
          <p:spPr>
            <a:xfrm>
              <a:off x="1317415" y="3189467"/>
              <a:ext cx="763352" cy="430887"/>
            </a:xfrm>
            <a:prstGeom prst="rect">
              <a:avLst/>
            </a:prstGeom>
            <a:noFill/>
          </p:spPr>
          <p:txBody>
            <a:bodyPr wrap="none" rtlCol="0">
              <a:spAutoFit/>
            </a:bodyPr>
            <a:lstStyle/>
            <a:p>
              <a:pPr algn="ctr"/>
              <a:r>
                <a:rPr lang="en-US" sz="1100" b="1" dirty="0"/>
                <a:t>STABILITY</a:t>
              </a:r>
            </a:p>
            <a:p>
              <a:pPr algn="ctr"/>
              <a:r>
                <a:rPr lang="en-US" sz="1100" b="1" dirty="0"/>
                <a:t>(CIO)</a:t>
              </a:r>
            </a:p>
          </p:txBody>
        </p:sp>
        <p:sp>
          <p:nvSpPr>
            <p:cNvPr id="77" name="TextBox 76"/>
            <p:cNvSpPr txBox="1"/>
            <p:nvPr/>
          </p:nvSpPr>
          <p:spPr>
            <a:xfrm>
              <a:off x="1331842" y="3757023"/>
              <a:ext cx="748925" cy="430887"/>
            </a:xfrm>
            <a:prstGeom prst="rect">
              <a:avLst/>
            </a:prstGeom>
            <a:noFill/>
          </p:spPr>
          <p:txBody>
            <a:bodyPr wrap="none" rtlCol="0">
              <a:spAutoFit/>
            </a:bodyPr>
            <a:lstStyle/>
            <a:p>
              <a:pPr algn="ctr"/>
              <a:r>
                <a:rPr lang="en-US" sz="1100" b="1" dirty="0"/>
                <a:t>SECURITY</a:t>
              </a:r>
            </a:p>
            <a:p>
              <a:pPr algn="ctr"/>
              <a:r>
                <a:rPr lang="en-US" sz="1100" b="1" dirty="0"/>
                <a:t>(CISO)</a:t>
              </a:r>
            </a:p>
          </p:txBody>
        </p:sp>
        <p:sp>
          <p:nvSpPr>
            <p:cNvPr id="14" name="Oval 13"/>
            <p:cNvSpPr/>
            <p:nvPr/>
          </p:nvSpPr>
          <p:spPr bwMode="auto">
            <a:xfrm flipV="1">
              <a:off x="2113268" y="3295152"/>
              <a:ext cx="222968" cy="222968"/>
            </a:xfrm>
            <a:prstGeom prst="ellipse">
              <a:avLst/>
            </a:prstGeom>
            <a:solidFill>
              <a:srgbClr val="00980E"/>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defTabSz="914355" eaLnBrk="0" hangingPunct="0"/>
              <a:endParaRPr lang="en-US" sz="2400">
                <a:solidFill>
                  <a:srgbClr val="000000"/>
                </a:solidFill>
                <a:latin typeface="Arial" charset="0"/>
              </a:endParaRPr>
            </a:p>
          </p:txBody>
        </p:sp>
        <p:sp>
          <p:nvSpPr>
            <p:cNvPr id="60" name="Freeform 59"/>
            <p:cNvSpPr/>
            <p:nvPr/>
          </p:nvSpPr>
          <p:spPr>
            <a:xfrm>
              <a:off x="1657350" y="3556000"/>
              <a:ext cx="69850" cy="250825"/>
            </a:xfrm>
            <a:custGeom>
              <a:avLst/>
              <a:gdLst>
                <a:gd name="connsiteX0" fmla="*/ 44450 w 69850"/>
                <a:gd name="connsiteY0" fmla="*/ 0 h 250825"/>
                <a:gd name="connsiteX1" fmla="*/ 0 w 69850"/>
                <a:gd name="connsiteY1" fmla="*/ 123825 h 250825"/>
                <a:gd name="connsiteX2" fmla="*/ 69850 w 69850"/>
                <a:gd name="connsiteY2" fmla="*/ 107950 h 250825"/>
                <a:gd name="connsiteX3" fmla="*/ 25400 w 69850"/>
                <a:gd name="connsiteY3" fmla="*/ 250825 h 250825"/>
              </a:gdLst>
              <a:ahLst/>
              <a:cxnLst>
                <a:cxn ang="0">
                  <a:pos x="connsiteX0" y="connsiteY0"/>
                </a:cxn>
                <a:cxn ang="0">
                  <a:pos x="connsiteX1" y="connsiteY1"/>
                </a:cxn>
                <a:cxn ang="0">
                  <a:pos x="connsiteX2" y="connsiteY2"/>
                </a:cxn>
                <a:cxn ang="0">
                  <a:pos x="connsiteX3" y="connsiteY3"/>
                </a:cxn>
              </a:cxnLst>
              <a:rect l="l" t="t" r="r" b="b"/>
              <a:pathLst>
                <a:path w="69850" h="250825">
                  <a:moveTo>
                    <a:pt x="44450" y="0"/>
                  </a:moveTo>
                  <a:lnTo>
                    <a:pt x="0" y="123825"/>
                  </a:lnTo>
                  <a:lnTo>
                    <a:pt x="69850" y="107950"/>
                  </a:lnTo>
                  <a:lnTo>
                    <a:pt x="25400" y="250825"/>
                  </a:lnTo>
                </a:path>
              </a:pathLst>
            </a:custGeom>
            <a:ln>
              <a:solidFill>
                <a:srgbClr val="923DE9"/>
              </a:solidFill>
            </a:ln>
            <a:effectLst>
              <a:glow rad="25400">
                <a:srgbClr val="FF0000">
                  <a:alpha val="40000"/>
                </a:srgbClr>
              </a:glow>
            </a:effectLst>
          </p:spPr>
          <p:style>
            <a:lnRef idx="1">
              <a:schemeClr val="dk1"/>
            </a:lnRef>
            <a:fillRef idx="0">
              <a:schemeClr val="dk1"/>
            </a:fillRef>
            <a:effectRef idx="0">
              <a:schemeClr val="dk1"/>
            </a:effectRef>
            <a:fontRef idx="minor">
              <a:schemeClr val="tx1"/>
            </a:fontRef>
          </p:style>
          <p:txBody>
            <a:bodyPr rtlCol="0" anchor="ctr"/>
            <a:lstStyle/>
            <a:p>
              <a:pPr algn="ctr"/>
              <a:endParaRPr lang="en-US" sz="1053"/>
            </a:p>
          </p:txBody>
        </p:sp>
      </p:grpSp>
      <p:sp>
        <p:nvSpPr>
          <p:cNvPr id="58" name="TextBox 57"/>
          <p:cNvSpPr txBox="1"/>
          <p:nvPr/>
        </p:nvSpPr>
        <p:spPr>
          <a:xfrm rot="20983031">
            <a:off x="1953567" y="1975959"/>
            <a:ext cx="840295" cy="300082"/>
          </a:xfrm>
          <a:prstGeom prst="rect">
            <a:avLst/>
          </a:prstGeom>
          <a:solidFill>
            <a:srgbClr val="FFFF00"/>
          </a:solidFill>
          <a:ln>
            <a:solidFill>
              <a:schemeClr val="tx1"/>
            </a:solidFill>
          </a:ln>
        </p:spPr>
        <p:txBody>
          <a:bodyPr wrap="none" rtlCol="0">
            <a:spAutoFit/>
          </a:bodyPr>
          <a:lstStyle/>
          <a:p>
            <a:pPr algn="ctr"/>
            <a:r>
              <a:rPr lang="en-US" sz="1350" b="1"/>
              <a:t>IDENTIFY</a:t>
            </a:r>
          </a:p>
        </p:txBody>
      </p:sp>
      <p:sp>
        <p:nvSpPr>
          <p:cNvPr id="59" name="TextBox 58"/>
          <p:cNvSpPr txBox="1"/>
          <p:nvPr/>
        </p:nvSpPr>
        <p:spPr>
          <a:xfrm rot="20983031">
            <a:off x="4066374" y="1975176"/>
            <a:ext cx="829907" cy="300082"/>
          </a:xfrm>
          <a:prstGeom prst="rect">
            <a:avLst/>
          </a:prstGeom>
          <a:solidFill>
            <a:srgbClr val="FFFF00"/>
          </a:solidFill>
          <a:ln>
            <a:solidFill>
              <a:schemeClr val="tx1"/>
            </a:solidFill>
          </a:ln>
        </p:spPr>
        <p:txBody>
          <a:bodyPr wrap="none" rtlCol="0">
            <a:spAutoFit/>
          </a:bodyPr>
          <a:lstStyle/>
          <a:p>
            <a:pPr algn="ctr"/>
            <a:r>
              <a:rPr lang="en-US" sz="1350" b="1" dirty="0"/>
              <a:t>PROTECT</a:t>
            </a:r>
          </a:p>
        </p:txBody>
      </p:sp>
      <p:sp>
        <p:nvSpPr>
          <p:cNvPr id="62" name="TextBox 61"/>
          <p:cNvSpPr txBox="1"/>
          <p:nvPr/>
        </p:nvSpPr>
        <p:spPr>
          <a:xfrm rot="20983031">
            <a:off x="6167157" y="1965213"/>
            <a:ext cx="723147" cy="300082"/>
          </a:xfrm>
          <a:prstGeom prst="rect">
            <a:avLst/>
          </a:prstGeom>
          <a:solidFill>
            <a:srgbClr val="FFFF00"/>
          </a:solidFill>
          <a:ln>
            <a:solidFill>
              <a:schemeClr val="tx1"/>
            </a:solidFill>
          </a:ln>
        </p:spPr>
        <p:txBody>
          <a:bodyPr wrap="none" rtlCol="0">
            <a:spAutoFit/>
          </a:bodyPr>
          <a:lstStyle/>
          <a:p>
            <a:pPr algn="ctr"/>
            <a:r>
              <a:rPr lang="en-US" sz="1350" b="1"/>
              <a:t>DETECT</a:t>
            </a:r>
            <a:endParaRPr lang="en-US" sz="1350" b="1" dirty="0"/>
          </a:p>
        </p:txBody>
      </p:sp>
      <p:sp>
        <p:nvSpPr>
          <p:cNvPr id="63" name="TextBox 62"/>
          <p:cNvSpPr txBox="1"/>
          <p:nvPr/>
        </p:nvSpPr>
        <p:spPr>
          <a:xfrm rot="20983031">
            <a:off x="8162816" y="1979823"/>
            <a:ext cx="878702" cy="300082"/>
          </a:xfrm>
          <a:prstGeom prst="rect">
            <a:avLst/>
          </a:prstGeom>
          <a:solidFill>
            <a:srgbClr val="FFFF00"/>
          </a:solidFill>
          <a:ln>
            <a:solidFill>
              <a:schemeClr val="tx1"/>
            </a:solidFill>
          </a:ln>
        </p:spPr>
        <p:txBody>
          <a:bodyPr wrap="none" rtlCol="0">
            <a:spAutoFit/>
          </a:bodyPr>
          <a:lstStyle/>
          <a:p>
            <a:pPr algn="ctr"/>
            <a:r>
              <a:rPr lang="en-US" sz="1350" b="1" dirty="0"/>
              <a:t>RESPOND</a:t>
            </a:r>
          </a:p>
        </p:txBody>
      </p:sp>
      <p:sp>
        <p:nvSpPr>
          <p:cNvPr id="64" name="TextBox 63">
            <a:extLst>
              <a:ext uri="{FF2B5EF4-FFF2-40B4-BE49-F238E27FC236}">
                <a16:creationId xmlns:a16="http://schemas.microsoft.com/office/drawing/2014/main" id="{9528569E-F718-7F49-9EEE-A8F3F13EE446}"/>
              </a:ext>
            </a:extLst>
          </p:cNvPr>
          <p:cNvSpPr txBox="1"/>
          <p:nvPr/>
        </p:nvSpPr>
        <p:spPr>
          <a:xfrm>
            <a:off x="1542619" y="6070737"/>
            <a:ext cx="6862776" cy="261610"/>
          </a:xfrm>
          <a:prstGeom prst="rect">
            <a:avLst/>
          </a:prstGeom>
          <a:noFill/>
        </p:spPr>
        <p:txBody>
          <a:bodyPr wrap="none" rtlCol="0">
            <a:spAutoFit/>
          </a:bodyPr>
          <a:lstStyle/>
          <a:p>
            <a:r>
              <a:rPr lang="en-GB" sz="1100" dirty="0">
                <a:hlinkClick r:id="rId3"/>
              </a:rPr>
              <a:t>https://www.slideshare.net/sounilyu/distributed-immutable-ephemeral-new-paradigms-for-the-next-era-of-security</a:t>
            </a:r>
            <a:endParaRPr lang="en-GB" sz="1100" dirty="0"/>
          </a:p>
        </p:txBody>
      </p:sp>
      <p:sp>
        <p:nvSpPr>
          <p:cNvPr id="67" name="Marcador de Posição do Rodapé 3">
            <a:extLst>
              <a:ext uri="{FF2B5EF4-FFF2-40B4-BE49-F238E27FC236}">
                <a16:creationId xmlns:a16="http://schemas.microsoft.com/office/drawing/2014/main" id="{E669A3DA-FFEC-C744-9779-FAC635736474}"/>
              </a:ext>
            </a:extLst>
          </p:cNvPr>
          <p:cNvSpPr txBox="1">
            <a:spLocks/>
          </p:cNvSpPr>
          <p:nvPr/>
        </p:nvSpPr>
        <p:spPr>
          <a:xfrm>
            <a:off x="146765" y="5971081"/>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sounilyu</a:t>
            </a:r>
            <a:endParaRPr lang="pt-PT" sz="1600" dirty="0">
              <a:solidFill>
                <a:schemeClr val="tx1"/>
              </a:solidFill>
            </a:endParaRPr>
          </a:p>
        </p:txBody>
      </p:sp>
    </p:spTree>
    <p:extLst>
      <p:ext uri="{BB962C8B-B14F-4D97-AF65-F5344CB8AC3E}">
        <p14:creationId xmlns:p14="http://schemas.microsoft.com/office/powerpoint/2010/main" val="2006535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2020s: Age of Recovery (or Resiliency)</a:t>
            </a:r>
          </a:p>
        </p:txBody>
      </p:sp>
      <p:sp>
        <p:nvSpPr>
          <p:cNvPr id="4" name="Content Placeholder 3"/>
          <p:cNvSpPr>
            <a:spLocks noGrp="1"/>
          </p:cNvSpPr>
          <p:nvPr>
            <p:ph idx="4294967295"/>
          </p:nvPr>
        </p:nvSpPr>
        <p:spPr>
          <a:xfrm>
            <a:off x="572691" y="1764506"/>
            <a:ext cx="7998619" cy="1343025"/>
          </a:xfrm>
        </p:spPr>
        <p:txBody>
          <a:bodyPr>
            <a:noAutofit/>
          </a:bodyPr>
          <a:lstStyle/>
          <a:p>
            <a:pPr marL="0" indent="0" algn="ctr">
              <a:buNone/>
            </a:pPr>
            <a:r>
              <a:rPr lang="en-US" sz="2800" dirty="0"/>
              <a:t>What kind of attacks should we see in the 2020s</a:t>
            </a:r>
            <a:br>
              <a:rPr lang="en-US" sz="2800" dirty="0"/>
            </a:br>
            <a:r>
              <a:rPr lang="en-US" sz="2800" dirty="0"/>
              <a:t>that would challenge to our ability to RECOVER</a:t>
            </a:r>
            <a:br>
              <a:rPr lang="en-US" sz="2800" dirty="0"/>
            </a:br>
            <a:r>
              <a:rPr lang="en-US" sz="2800" dirty="0"/>
              <a:t>or cause irreversible harm?</a:t>
            </a:r>
          </a:p>
        </p:txBody>
      </p:sp>
      <p:grpSp>
        <p:nvGrpSpPr>
          <p:cNvPr id="14" name="Group 13"/>
          <p:cNvGrpSpPr/>
          <p:nvPr/>
        </p:nvGrpSpPr>
        <p:grpSpPr>
          <a:xfrm>
            <a:off x="948054" y="4421747"/>
            <a:ext cx="7824823" cy="1082060"/>
            <a:chOff x="948053" y="3619358"/>
            <a:chExt cx="7824822" cy="1082060"/>
          </a:xfrm>
        </p:grpSpPr>
        <p:sp>
          <p:nvSpPr>
            <p:cNvPr id="11" name="Down Arrow 10"/>
            <p:cNvSpPr/>
            <p:nvPr/>
          </p:nvSpPr>
          <p:spPr>
            <a:xfrm>
              <a:off x="1531089" y="3619358"/>
              <a:ext cx="247135" cy="240957"/>
            </a:xfrm>
            <a:prstGeom prst="downArrow">
              <a:avLst/>
            </a:prstGeom>
            <a:gradFill>
              <a:gsLst>
                <a:gs pos="0">
                  <a:schemeClr val="accent6"/>
                </a:gs>
                <a:gs pos="100000">
                  <a:schemeClr val="tx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5" name="TextBox 4"/>
            <p:cNvSpPr txBox="1"/>
            <p:nvPr/>
          </p:nvSpPr>
          <p:spPr>
            <a:xfrm>
              <a:off x="948053" y="3870421"/>
              <a:ext cx="1413207" cy="830997"/>
            </a:xfrm>
            <a:prstGeom prst="rect">
              <a:avLst/>
            </a:prstGeom>
            <a:noFill/>
          </p:spPr>
          <p:txBody>
            <a:bodyPr wrap="none" rtlCol="0">
              <a:spAutoFit/>
            </a:bodyPr>
            <a:lstStyle/>
            <a:p>
              <a:pPr algn="ctr"/>
              <a:r>
                <a:rPr lang="en-US" sz="2400" b="1" dirty="0" err="1"/>
                <a:t>Wikileaks</a:t>
              </a:r>
              <a:endParaRPr lang="en-US" sz="2400" b="1" dirty="0"/>
            </a:p>
            <a:p>
              <a:pPr algn="ctr"/>
              <a:r>
                <a:rPr lang="en-US" sz="2400" b="1" dirty="0" err="1"/>
                <a:t>Doxxing</a:t>
              </a:r>
              <a:endParaRPr lang="en-US" sz="2400" b="1" dirty="0"/>
            </a:p>
          </p:txBody>
        </p:sp>
        <p:sp>
          <p:nvSpPr>
            <p:cNvPr id="12" name="TextBox 11"/>
            <p:cNvSpPr txBox="1"/>
            <p:nvPr/>
          </p:nvSpPr>
          <p:spPr>
            <a:xfrm>
              <a:off x="3646714" y="3870421"/>
              <a:ext cx="1850571" cy="830997"/>
            </a:xfrm>
            <a:prstGeom prst="rect">
              <a:avLst/>
            </a:prstGeom>
            <a:noFill/>
          </p:spPr>
          <p:txBody>
            <a:bodyPr wrap="none" rtlCol="0">
              <a:spAutoFit/>
            </a:bodyPr>
            <a:lstStyle/>
            <a:p>
              <a:pPr algn="ctr"/>
              <a:r>
                <a:rPr lang="en-US" sz="2400" b="1" dirty="0"/>
                <a:t>Ransomware</a:t>
              </a:r>
            </a:p>
            <a:p>
              <a:pPr algn="ctr"/>
              <a:r>
                <a:rPr lang="en-US" sz="2400" b="1" dirty="0"/>
                <a:t>#</a:t>
              </a:r>
              <a:r>
                <a:rPr lang="en-US" sz="2400" b="1" dirty="0" err="1"/>
                <a:t>fakenews</a:t>
              </a:r>
              <a:endParaRPr lang="en-US" sz="2400" b="1" dirty="0"/>
            </a:p>
          </p:txBody>
        </p:sp>
        <p:sp>
          <p:nvSpPr>
            <p:cNvPr id="13" name="TextBox 12"/>
            <p:cNvSpPr txBox="1"/>
            <p:nvPr/>
          </p:nvSpPr>
          <p:spPr>
            <a:xfrm>
              <a:off x="6244747" y="3870421"/>
              <a:ext cx="2528128" cy="830997"/>
            </a:xfrm>
            <a:prstGeom prst="rect">
              <a:avLst/>
            </a:prstGeom>
            <a:noFill/>
          </p:spPr>
          <p:txBody>
            <a:bodyPr wrap="none" rtlCol="0">
              <a:spAutoFit/>
            </a:bodyPr>
            <a:lstStyle/>
            <a:p>
              <a:pPr algn="ctr"/>
              <a:r>
                <a:rPr lang="en-US" sz="2400" b="1" dirty="0" err="1"/>
                <a:t>PDoS</a:t>
              </a:r>
              <a:r>
                <a:rPr lang="en-US" sz="2400" b="1" dirty="0"/>
                <a:t>, MBR Wiper,</a:t>
              </a:r>
              <a:br>
                <a:rPr lang="en-US" sz="2400" b="1" dirty="0"/>
              </a:br>
              <a:r>
                <a:rPr lang="en-US" sz="2400" b="1" dirty="0"/>
                <a:t>Bricking Firmware</a:t>
              </a:r>
            </a:p>
          </p:txBody>
        </p:sp>
        <p:sp>
          <p:nvSpPr>
            <p:cNvPr id="15" name="Down Arrow 14"/>
            <p:cNvSpPr/>
            <p:nvPr/>
          </p:nvSpPr>
          <p:spPr>
            <a:xfrm>
              <a:off x="4448432" y="3619358"/>
              <a:ext cx="247135" cy="240957"/>
            </a:xfrm>
            <a:prstGeom prst="downArrow">
              <a:avLst/>
            </a:prstGeom>
            <a:gradFill>
              <a:gsLst>
                <a:gs pos="0">
                  <a:schemeClr val="accent6"/>
                </a:gs>
                <a:gs pos="100000">
                  <a:schemeClr val="tx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16" name="Down Arrow 15"/>
            <p:cNvSpPr/>
            <p:nvPr/>
          </p:nvSpPr>
          <p:spPr>
            <a:xfrm>
              <a:off x="7385242" y="3619358"/>
              <a:ext cx="247135" cy="240957"/>
            </a:xfrm>
            <a:prstGeom prst="downArrow">
              <a:avLst/>
            </a:prstGeom>
            <a:gradFill>
              <a:gsLst>
                <a:gs pos="0">
                  <a:schemeClr val="accent6"/>
                </a:gs>
                <a:gs pos="100000">
                  <a:schemeClr val="tx2">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grpSp>
        <p:nvGrpSpPr>
          <p:cNvPr id="10" name="Group 9"/>
          <p:cNvGrpSpPr/>
          <p:nvPr/>
        </p:nvGrpSpPr>
        <p:grpSpPr>
          <a:xfrm>
            <a:off x="618828" y="3035304"/>
            <a:ext cx="7726526" cy="1313938"/>
            <a:chOff x="618827" y="2232918"/>
            <a:chExt cx="7726526" cy="1313938"/>
          </a:xfrm>
        </p:grpSpPr>
        <p:sp>
          <p:nvSpPr>
            <p:cNvPr id="7" name="Rectangle 6"/>
            <p:cNvSpPr/>
            <p:nvPr/>
          </p:nvSpPr>
          <p:spPr>
            <a:xfrm>
              <a:off x="618827" y="2232918"/>
              <a:ext cx="2071657" cy="461665"/>
            </a:xfrm>
            <a:prstGeom prst="rect">
              <a:avLst/>
            </a:prstGeom>
          </p:spPr>
          <p:txBody>
            <a:bodyPr wrap="none">
              <a:spAutoFit/>
            </a:bodyPr>
            <a:lstStyle/>
            <a:p>
              <a:pPr algn="ctr"/>
              <a:r>
                <a:rPr lang="en-US" sz="2400" b="1" dirty="0"/>
                <a:t>Confidentiality</a:t>
              </a:r>
            </a:p>
          </p:txBody>
        </p:sp>
        <p:sp>
          <p:nvSpPr>
            <p:cNvPr id="8" name="Rectangle 7"/>
            <p:cNvSpPr/>
            <p:nvPr/>
          </p:nvSpPr>
          <p:spPr>
            <a:xfrm>
              <a:off x="3936378" y="2232918"/>
              <a:ext cx="1271245" cy="461665"/>
            </a:xfrm>
            <a:prstGeom prst="rect">
              <a:avLst/>
            </a:prstGeom>
          </p:spPr>
          <p:txBody>
            <a:bodyPr wrap="none">
              <a:spAutoFit/>
            </a:bodyPr>
            <a:lstStyle/>
            <a:p>
              <a:pPr algn="ctr"/>
              <a:r>
                <a:rPr lang="en-US" sz="2400" b="1" dirty="0"/>
                <a:t>Integrity</a:t>
              </a:r>
            </a:p>
          </p:txBody>
        </p:sp>
        <p:sp>
          <p:nvSpPr>
            <p:cNvPr id="9" name="Rectangle 8"/>
            <p:cNvSpPr/>
            <p:nvPr/>
          </p:nvSpPr>
          <p:spPr>
            <a:xfrm>
              <a:off x="6672266" y="2232918"/>
              <a:ext cx="1673087" cy="461665"/>
            </a:xfrm>
            <a:prstGeom prst="rect">
              <a:avLst/>
            </a:prstGeom>
          </p:spPr>
          <p:txBody>
            <a:bodyPr wrap="none">
              <a:spAutoFit/>
            </a:bodyPr>
            <a:lstStyle/>
            <a:p>
              <a:pPr algn="ctr"/>
              <a:r>
                <a:rPr lang="en-US" sz="2400" b="1" dirty="0"/>
                <a:t>Availability </a:t>
              </a:r>
            </a:p>
          </p:txBody>
        </p:sp>
        <p:pic>
          <p:nvPicPr>
            <p:cNvPr id="23" name="Picture 2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779735" y="2698478"/>
              <a:ext cx="1458148" cy="820970"/>
            </a:xfrm>
            <a:prstGeom prst="rect">
              <a:avLst/>
            </a:prstGeom>
          </p:spPr>
        </p:pic>
        <p:pic>
          <p:nvPicPr>
            <p:cNvPr id="24" name="Picture 23"/>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203458" y="2671071"/>
              <a:ext cx="902396" cy="875785"/>
            </a:xfrm>
            <a:prstGeom prst="rect">
              <a:avLst/>
            </a:prstGeom>
          </p:spPr>
        </p:pic>
        <p:grpSp>
          <p:nvGrpSpPr>
            <p:cNvPr id="25" name="Group 24"/>
            <p:cNvGrpSpPr/>
            <p:nvPr/>
          </p:nvGrpSpPr>
          <p:grpSpPr>
            <a:xfrm>
              <a:off x="4137522" y="2674485"/>
              <a:ext cx="868956" cy="868956"/>
              <a:chOff x="3355599" y="3148516"/>
              <a:chExt cx="868956" cy="868956"/>
            </a:xfrm>
          </p:grpSpPr>
          <p:sp>
            <p:nvSpPr>
              <p:cNvPr id="26" name="10-Point Star 25"/>
              <p:cNvSpPr/>
              <p:nvPr/>
            </p:nvSpPr>
            <p:spPr>
              <a:xfrm>
                <a:off x="3355599" y="3148516"/>
                <a:ext cx="868956" cy="868956"/>
              </a:xfrm>
              <a:prstGeom prst="star1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53"/>
              </a:p>
            </p:txBody>
          </p:sp>
          <p:pic>
            <p:nvPicPr>
              <p:cNvPr id="27" name="Picture 26"/>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460729" y="3253646"/>
                <a:ext cx="658696" cy="658696"/>
              </a:xfrm>
              <a:prstGeom prst="rect">
                <a:avLst/>
              </a:prstGeom>
            </p:spPr>
          </p:pic>
        </p:grpSp>
      </p:grpSp>
      <p:sp>
        <p:nvSpPr>
          <p:cNvPr id="20" name="TextBox 19">
            <a:extLst>
              <a:ext uri="{FF2B5EF4-FFF2-40B4-BE49-F238E27FC236}">
                <a16:creationId xmlns:a16="http://schemas.microsoft.com/office/drawing/2014/main" id="{C5196188-40FC-654E-8948-FDD69887C344}"/>
              </a:ext>
            </a:extLst>
          </p:cNvPr>
          <p:cNvSpPr txBox="1"/>
          <p:nvPr/>
        </p:nvSpPr>
        <p:spPr>
          <a:xfrm>
            <a:off x="1542619" y="6070737"/>
            <a:ext cx="6862776" cy="261610"/>
          </a:xfrm>
          <a:prstGeom prst="rect">
            <a:avLst/>
          </a:prstGeom>
          <a:noFill/>
        </p:spPr>
        <p:txBody>
          <a:bodyPr wrap="none" rtlCol="0">
            <a:spAutoFit/>
          </a:bodyPr>
          <a:lstStyle/>
          <a:p>
            <a:r>
              <a:rPr lang="en-GB" sz="1100" dirty="0">
                <a:hlinkClick r:id="rId6"/>
              </a:rPr>
              <a:t>https://www.slideshare.net/sounilyu/distributed-immutable-ephemeral-new-paradigms-for-the-next-era-of-security</a:t>
            </a:r>
            <a:endParaRPr lang="en-GB" sz="1100" dirty="0"/>
          </a:p>
        </p:txBody>
      </p:sp>
      <p:sp>
        <p:nvSpPr>
          <p:cNvPr id="21" name="Marcador de Posição do Rodapé 3">
            <a:extLst>
              <a:ext uri="{FF2B5EF4-FFF2-40B4-BE49-F238E27FC236}">
                <a16:creationId xmlns:a16="http://schemas.microsoft.com/office/drawing/2014/main" id="{4BD7BF88-3A3C-8848-8FE4-2C300C676C37}"/>
              </a:ext>
            </a:extLst>
          </p:cNvPr>
          <p:cNvSpPr txBox="1">
            <a:spLocks/>
          </p:cNvSpPr>
          <p:nvPr/>
        </p:nvSpPr>
        <p:spPr>
          <a:xfrm>
            <a:off x="146765" y="5971081"/>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sounilyu</a:t>
            </a:r>
            <a:endParaRPr lang="pt-PT" sz="1600" dirty="0">
              <a:solidFill>
                <a:schemeClr val="tx1"/>
              </a:solidFill>
            </a:endParaRPr>
          </a:p>
        </p:txBody>
      </p:sp>
    </p:spTree>
    <p:extLst>
      <p:ext uri="{BB962C8B-B14F-4D97-AF65-F5344CB8AC3E}">
        <p14:creationId xmlns:p14="http://schemas.microsoft.com/office/powerpoint/2010/main" val="2269932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a:extLst>
              <a:ext uri="{FF2B5EF4-FFF2-40B4-BE49-F238E27FC236}">
                <a16:creationId xmlns:a16="http://schemas.microsoft.com/office/drawing/2014/main" id="{0437EFAF-CF61-6B47-B8E1-36F2D27C038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62661" y="1489229"/>
            <a:ext cx="937470" cy="511500"/>
          </a:xfrm>
          <a:prstGeom prst="rect">
            <a:avLst/>
          </a:prstGeom>
        </p:spPr>
      </p:pic>
      <p:sp>
        <p:nvSpPr>
          <p:cNvPr id="4" name="Title 3"/>
          <p:cNvSpPr>
            <a:spLocks noGrp="1"/>
          </p:cNvSpPr>
          <p:nvPr>
            <p:ph type="title"/>
          </p:nvPr>
        </p:nvSpPr>
        <p:spPr/>
        <p:txBody>
          <a:bodyPr>
            <a:normAutofit/>
          </a:bodyPr>
          <a:lstStyle/>
          <a:p>
            <a:r>
              <a:rPr lang="en-US" dirty="0"/>
              <a:t>But wait! How are these “security” solutions?</a:t>
            </a:r>
          </a:p>
        </p:txBody>
      </p:sp>
      <p:grpSp>
        <p:nvGrpSpPr>
          <p:cNvPr id="15" name="Group 14">
            <a:extLst>
              <a:ext uri="{FF2B5EF4-FFF2-40B4-BE49-F238E27FC236}">
                <a16:creationId xmlns:a16="http://schemas.microsoft.com/office/drawing/2014/main" id="{D8260400-C529-5949-802E-E35D2BBC15B7}"/>
              </a:ext>
            </a:extLst>
          </p:cNvPr>
          <p:cNvGrpSpPr/>
          <p:nvPr/>
        </p:nvGrpSpPr>
        <p:grpSpPr>
          <a:xfrm>
            <a:off x="844596" y="2343276"/>
            <a:ext cx="7442481" cy="461665"/>
            <a:chOff x="844596" y="3870421"/>
            <a:chExt cx="7442479" cy="461664"/>
          </a:xfrm>
        </p:grpSpPr>
        <p:sp>
          <p:nvSpPr>
            <p:cNvPr id="17" name="TextBox 16">
              <a:extLst>
                <a:ext uri="{FF2B5EF4-FFF2-40B4-BE49-F238E27FC236}">
                  <a16:creationId xmlns:a16="http://schemas.microsoft.com/office/drawing/2014/main" id="{27C311F6-98AB-2C40-8067-B44CA59BAC1B}"/>
                </a:ext>
              </a:extLst>
            </p:cNvPr>
            <p:cNvSpPr txBox="1"/>
            <p:nvPr/>
          </p:nvSpPr>
          <p:spPr>
            <a:xfrm>
              <a:off x="844596" y="3870421"/>
              <a:ext cx="1620124" cy="461664"/>
            </a:xfrm>
            <a:prstGeom prst="rect">
              <a:avLst/>
            </a:prstGeom>
            <a:noFill/>
          </p:spPr>
          <p:txBody>
            <a:bodyPr wrap="none" rtlCol="0">
              <a:spAutoFit/>
            </a:bodyPr>
            <a:lstStyle/>
            <a:p>
              <a:pPr algn="ctr"/>
              <a:r>
                <a:rPr lang="en-US" sz="2400" b="1" dirty="0"/>
                <a:t>Distributed</a:t>
              </a:r>
            </a:p>
          </p:txBody>
        </p:sp>
        <p:sp>
          <p:nvSpPr>
            <p:cNvPr id="18" name="TextBox 17">
              <a:extLst>
                <a:ext uri="{FF2B5EF4-FFF2-40B4-BE49-F238E27FC236}">
                  <a16:creationId xmlns:a16="http://schemas.microsoft.com/office/drawing/2014/main" id="{F7A78691-9989-3F40-844A-3519AD1EA89C}"/>
                </a:ext>
              </a:extLst>
            </p:cNvPr>
            <p:cNvSpPr txBox="1"/>
            <p:nvPr/>
          </p:nvSpPr>
          <p:spPr>
            <a:xfrm>
              <a:off x="3779864" y="3870421"/>
              <a:ext cx="1584281" cy="461664"/>
            </a:xfrm>
            <a:prstGeom prst="rect">
              <a:avLst/>
            </a:prstGeom>
            <a:noFill/>
          </p:spPr>
          <p:txBody>
            <a:bodyPr wrap="none" rtlCol="0">
              <a:spAutoFit/>
            </a:bodyPr>
            <a:lstStyle/>
            <a:p>
              <a:pPr algn="ctr"/>
              <a:r>
                <a:rPr lang="en-US" sz="2400" b="1" dirty="0"/>
                <a:t>Immutable</a:t>
              </a:r>
            </a:p>
          </p:txBody>
        </p:sp>
        <p:sp>
          <p:nvSpPr>
            <p:cNvPr id="19" name="TextBox 18">
              <a:extLst>
                <a:ext uri="{FF2B5EF4-FFF2-40B4-BE49-F238E27FC236}">
                  <a16:creationId xmlns:a16="http://schemas.microsoft.com/office/drawing/2014/main" id="{A52C738C-6972-D94B-B627-08A30B8E1935}"/>
                </a:ext>
              </a:extLst>
            </p:cNvPr>
            <p:cNvSpPr txBox="1"/>
            <p:nvPr/>
          </p:nvSpPr>
          <p:spPr>
            <a:xfrm>
              <a:off x="6730559" y="3870421"/>
              <a:ext cx="1556516" cy="461664"/>
            </a:xfrm>
            <a:prstGeom prst="rect">
              <a:avLst/>
            </a:prstGeom>
            <a:noFill/>
          </p:spPr>
          <p:txBody>
            <a:bodyPr wrap="none" rtlCol="0">
              <a:spAutoFit/>
            </a:bodyPr>
            <a:lstStyle/>
            <a:p>
              <a:pPr algn="ctr"/>
              <a:r>
                <a:rPr lang="en-US" sz="2400" b="1" dirty="0"/>
                <a:t>Ephemeral</a:t>
              </a:r>
            </a:p>
          </p:txBody>
        </p:sp>
      </p:grpSp>
      <p:grpSp>
        <p:nvGrpSpPr>
          <p:cNvPr id="2" name="Group 1">
            <a:extLst>
              <a:ext uri="{FF2B5EF4-FFF2-40B4-BE49-F238E27FC236}">
                <a16:creationId xmlns:a16="http://schemas.microsoft.com/office/drawing/2014/main" id="{970C9F19-9CF8-B14B-ABE3-D8ED6AA4FCE7}"/>
              </a:ext>
            </a:extLst>
          </p:cNvPr>
          <p:cNvGrpSpPr/>
          <p:nvPr/>
        </p:nvGrpSpPr>
        <p:grpSpPr>
          <a:xfrm>
            <a:off x="452444" y="2749422"/>
            <a:ext cx="8304705" cy="1829106"/>
            <a:chOff x="452443" y="2092841"/>
            <a:chExt cx="8304705" cy="1829106"/>
          </a:xfrm>
        </p:grpSpPr>
        <p:sp>
          <p:nvSpPr>
            <p:cNvPr id="32" name="Rectangle 31">
              <a:extLst>
                <a:ext uri="{FF2B5EF4-FFF2-40B4-BE49-F238E27FC236}">
                  <a16:creationId xmlns:a16="http://schemas.microsoft.com/office/drawing/2014/main" id="{B219BF96-6421-8B4A-9703-F7D9F2DA35D6}"/>
                </a:ext>
              </a:extLst>
            </p:cNvPr>
            <p:cNvSpPr/>
            <p:nvPr/>
          </p:nvSpPr>
          <p:spPr>
            <a:xfrm>
              <a:off x="452443" y="2352287"/>
              <a:ext cx="2481950" cy="1569660"/>
            </a:xfrm>
            <a:prstGeom prst="rect">
              <a:avLst/>
            </a:prstGeom>
          </p:spPr>
          <p:txBody>
            <a:bodyPr wrap="square">
              <a:spAutoFit/>
            </a:bodyPr>
            <a:lstStyle/>
            <a:p>
              <a:pPr algn="ctr"/>
              <a:r>
                <a:rPr lang="en-US" sz="2000" b="1" u="sng" dirty="0" err="1"/>
                <a:t>DDoS</a:t>
              </a:r>
              <a:br>
                <a:rPr lang="en-US" sz="2000" b="1" u="sng" dirty="0"/>
              </a:br>
              <a:r>
                <a:rPr lang="en-US" sz="2000" b="1" u="sng" dirty="0"/>
                <a:t>Resistant</a:t>
              </a:r>
              <a:endParaRPr lang="en-US" sz="1600" b="1" u="sng" dirty="0"/>
            </a:p>
            <a:p>
              <a:pPr algn="ctr"/>
              <a:endParaRPr lang="en-US" sz="800" dirty="0"/>
            </a:p>
            <a:p>
              <a:pPr algn="ctr"/>
              <a:r>
                <a:rPr lang="en-US" sz="1600" dirty="0"/>
                <a:t>The best solution against a distributed attack is a distributed service</a:t>
              </a:r>
            </a:p>
          </p:txBody>
        </p:sp>
        <p:grpSp>
          <p:nvGrpSpPr>
            <p:cNvPr id="36" name="Group 35">
              <a:extLst>
                <a:ext uri="{FF2B5EF4-FFF2-40B4-BE49-F238E27FC236}">
                  <a16:creationId xmlns:a16="http://schemas.microsoft.com/office/drawing/2014/main" id="{84DF4C4C-0B1F-AB4D-B41D-C384DE6C5C92}"/>
                </a:ext>
              </a:extLst>
            </p:cNvPr>
            <p:cNvGrpSpPr/>
            <p:nvPr/>
          </p:nvGrpSpPr>
          <p:grpSpPr>
            <a:xfrm>
              <a:off x="1531089" y="2092841"/>
              <a:ext cx="6101289" cy="240957"/>
              <a:chOff x="1531089" y="2935160"/>
              <a:chExt cx="6101289" cy="240957"/>
            </a:xfrm>
          </p:grpSpPr>
          <p:sp>
            <p:nvSpPr>
              <p:cNvPr id="33" name="Down Arrow 32">
                <a:extLst>
                  <a:ext uri="{FF2B5EF4-FFF2-40B4-BE49-F238E27FC236}">
                    <a16:creationId xmlns:a16="http://schemas.microsoft.com/office/drawing/2014/main" id="{3B1FA344-5C03-4E41-82AC-F77C147D9E9C}"/>
                  </a:ext>
                </a:extLst>
              </p:cNvPr>
              <p:cNvSpPr/>
              <p:nvPr/>
            </p:nvSpPr>
            <p:spPr>
              <a:xfrm>
                <a:off x="1531089"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34" name="Down Arrow 33">
                <a:extLst>
                  <a:ext uri="{FF2B5EF4-FFF2-40B4-BE49-F238E27FC236}">
                    <a16:creationId xmlns:a16="http://schemas.microsoft.com/office/drawing/2014/main" id="{F4B5D7D3-108A-5848-9621-8BFF8886C0D7}"/>
                  </a:ext>
                </a:extLst>
              </p:cNvPr>
              <p:cNvSpPr/>
              <p:nvPr/>
            </p:nvSpPr>
            <p:spPr>
              <a:xfrm>
                <a:off x="4448432"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35" name="Down Arrow 34">
                <a:extLst>
                  <a:ext uri="{FF2B5EF4-FFF2-40B4-BE49-F238E27FC236}">
                    <a16:creationId xmlns:a16="http://schemas.microsoft.com/office/drawing/2014/main" id="{D53E213F-7403-E741-89F6-82C20413E923}"/>
                  </a:ext>
                </a:extLst>
              </p:cNvPr>
              <p:cNvSpPr/>
              <p:nvPr/>
            </p:nvSpPr>
            <p:spPr>
              <a:xfrm>
                <a:off x="7385243"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sp>
          <p:nvSpPr>
            <p:cNvPr id="37" name="Rectangle 36">
              <a:extLst>
                <a:ext uri="{FF2B5EF4-FFF2-40B4-BE49-F238E27FC236}">
                  <a16:creationId xmlns:a16="http://schemas.microsoft.com/office/drawing/2014/main" id="{E486CAD6-B662-DF43-BAFA-EB1531A3FCF9}"/>
                </a:ext>
              </a:extLst>
            </p:cNvPr>
            <p:cNvSpPr/>
            <p:nvPr/>
          </p:nvSpPr>
          <p:spPr>
            <a:xfrm>
              <a:off x="3448765" y="2352287"/>
              <a:ext cx="2244437" cy="1569660"/>
            </a:xfrm>
            <a:prstGeom prst="rect">
              <a:avLst/>
            </a:prstGeom>
          </p:spPr>
          <p:txBody>
            <a:bodyPr wrap="square">
              <a:spAutoFit/>
            </a:bodyPr>
            <a:lstStyle/>
            <a:p>
              <a:pPr algn="ctr"/>
              <a:r>
                <a:rPr lang="en-US" sz="2000" b="1" u="sng" dirty="0"/>
                <a:t>Changes Easier to Detect and Reverse</a:t>
              </a:r>
              <a:endParaRPr lang="en-US" sz="1600" b="1" u="sng" dirty="0"/>
            </a:p>
            <a:p>
              <a:pPr algn="ctr"/>
              <a:endParaRPr lang="en-US" sz="800" dirty="0"/>
            </a:p>
            <a:p>
              <a:pPr algn="ctr"/>
              <a:r>
                <a:rPr lang="en-US" sz="1600" dirty="0"/>
                <a:t>Unauthorized changes stand out and can be reverted to known good</a:t>
              </a:r>
            </a:p>
          </p:txBody>
        </p:sp>
        <p:sp>
          <p:nvSpPr>
            <p:cNvPr id="38" name="Rectangle 37">
              <a:extLst>
                <a:ext uri="{FF2B5EF4-FFF2-40B4-BE49-F238E27FC236}">
                  <a16:creationId xmlns:a16="http://schemas.microsoft.com/office/drawing/2014/main" id="{8731130E-DD76-4D41-9D0F-569E0E77395A}"/>
                </a:ext>
              </a:extLst>
            </p:cNvPr>
            <p:cNvSpPr/>
            <p:nvPr/>
          </p:nvSpPr>
          <p:spPr>
            <a:xfrm>
              <a:off x="6267158" y="2352287"/>
              <a:ext cx="2489990" cy="1569660"/>
            </a:xfrm>
            <a:prstGeom prst="rect">
              <a:avLst/>
            </a:prstGeom>
          </p:spPr>
          <p:txBody>
            <a:bodyPr wrap="square">
              <a:spAutoFit/>
            </a:bodyPr>
            <a:lstStyle/>
            <a:p>
              <a:pPr algn="ctr"/>
              <a:r>
                <a:rPr lang="en-US" sz="2000" b="1" u="sng" dirty="0"/>
                <a:t>Drives Value of Assets Closer to Zero</a:t>
              </a:r>
              <a:endParaRPr lang="en-US" sz="800" b="1" u="sng" dirty="0"/>
            </a:p>
            <a:p>
              <a:pPr algn="ctr"/>
              <a:endParaRPr lang="en-US" sz="800" dirty="0"/>
            </a:p>
            <a:p>
              <a:pPr algn="ctr"/>
              <a:r>
                <a:rPr lang="en-US" sz="1600" dirty="0"/>
                <a:t>Makes attacker persistence hard and reduces concern for assets at risk </a:t>
              </a:r>
            </a:p>
          </p:txBody>
        </p:sp>
      </p:grpSp>
      <p:pic>
        <p:nvPicPr>
          <p:cNvPr id="39" name="Picture 38">
            <a:extLst>
              <a:ext uri="{FF2B5EF4-FFF2-40B4-BE49-F238E27FC236}">
                <a16:creationId xmlns:a16="http://schemas.microsoft.com/office/drawing/2014/main" id="{DF201952-441B-734F-852C-620A3A0AA0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70053" y="1547724"/>
            <a:ext cx="581421" cy="481126"/>
          </a:xfrm>
          <a:prstGeom prst="rect">
            <a:avLst/>
          </a:prstGeom>
        </p:spPr>
      </p:pic>
      <p:pic>
        <p:nvPicPr>
          <p:cNvPr id="40" name="Picture 39">
            <a:extLst>
              <a:ext uri="{FF2B5EF4-FFF2-40B4-BE49-F238E27FC236}">
                <a16:creationId xmlns:a16="http://schemas.microsoft.com/office/drawing/2014/main" id="{86F2ADA3-08D9-FD46-8BA1-F867A6062327}"/>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038178" y="1547724"/>
            <a:ext cx="854478" cy="559180"/>
          </a:xfrm>
          <a:prstGeom prst="rect">
            <a:avLst/>
          </a:prstGeom>
        </p:spPr>
      </p:pic>
      <p:pic>
        <p:nvPicPr>
          <p:cNvPr id="41" name="Picture 40">
            <a:extLst>
              <a:ext uri="{FF2B5EF4-FFF2-40B4-BE49-F238E27FC236}">
                <a16:creationId xmlns:a16="http://schemas.microsoft.com/office/drawing/2014/main" id="{C2C91A33-DAC2-7244-92E8-25F9EEB2125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28801" y="1516979"/>
            <a:ext cx="624078" cy="468464"/>
          </a:xfrm>
          <a:prstGeom prst="rect">
            <a:avLst/>
          </a:prstGeom>
        </p:spPr>
      </p:pic>
      <p:pic>
        <p:nvPicPr>
          <p:cNvPr id="42" name="Picture 41">
            <a:extLst>
              <a:ext uri="{FF2B5EF4-FFF2-40B4-BE49-F238E27FC236}">
                <a16:creationId xmlns:a16="http://schemas.microsoft.com/office/drawing/2014/main" id="{7D885F49-EB0A-E74A-94D3-1B3DF4407E8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81987" y="1670451"/>
            <a:ext cx="598933" cy="314440"/>
          </a:xfrm>
          <a:prstGeom prst="rect">
            <a:avLst/>
          </a:prstGeom>
        </p:spPr>
      </p:pic>
      <p:pic>
        <p:nvPicPr>
          <p:cNvPr id="48" name="Picture 47">
            <a:extLst>
              <a:ext uri="{FF2B5EF4-FFF2-40B4-BE49-F238E27FC236}">
                <a16:creationId xmlns:a16="http://schemas.microsoft.com/office/drawing/2014/main" id="{BF334626-1AFE-044D-9D2B-380FC2B05D62}"/>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851334" y="1516980"/>
            <a:ext cx="1432013" cy="427239"/>
          </a:xfrm>
          <a:prstGeom prst="rect">
            <a:avLst/>
          </a:prstGeom>
        </p:spPr>
      </p:pic>
      <p:pic>
        <p:nvPicPr>
          <p:cNvPr id="49" name="Picture 48">
            <a:extLst>
              <a:ext uri="{FF2B5EF4-FFF2-40B4-BE49-F238E27FC236}">
                <a16:creationId xmlns:a16="http://schemas.microsoft.com/office/drawing/2014/main" id="{A327FD1E-627C-BB45-9621-1DF1523E2E63}"/>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346638" y="1681244"/>
            <a:ext cx="1238941" cy="214089"/>
          </a:xfrm>
          <a:prstGeom prst="rect">
            <a:avLst/>
          </a:prstGeom>
        </p:spPr>
      </p:pic>
      <p:grpSp>
        <p:nvGrpSpPr>
          <p:cNvPr id="43" name="Group 42">
            <a:extLst>
              <a:ext uri="{FF2B5EF4-FFF2-40B4-BE49-F238E27FC236}">
                <a16:creationId xmlns:a16="http://schemas.microsoft.com/office/drawing/2014/main" id="{E8DB30D6-E4BA-DC41-9EC3-082BC2619CA2}"/>
              </a:ext>
            </a:extLst>
          </p:cNvPr>
          <p:cNvGrpSpPr/>
          <p:nvPr/>
        </p:nvGrpSpPr>
        <p:grpSpPr>
          <a:xfrm>
            <a:off x="1531091" y="2150633"/>
            <a:ext cx="6101289" cy="240957"/>
            <a:chOff x="1531089" y="2935160"/>
            <a:chExt cx="6101289" cy="240957"/>
          </a:xfrm>
        </p:grpSpPr>
        <p:sp>
          <p:nvSpPr>
            <p:cNvPr id="44" name="Down Arrow 43">
              <a:extLst>
                <a:ext uri="{FF2B5EF4-FFF2-40B4-BE49-F238E27FC236}">
                  <a16:creationId xmlns:a16="http://schemas.microsoft.com/office/drawing/2014/main" id="{FE0343AE-77C2-A74F-BA94-C388018B184C}"/>
                </a:ext>
              </a:extLst>
            </p:cNvPr>
            <p:cNvSpPr/>
            <p:nvPr/>
          </p:nvSpPr>
          <p:spPr>
            <a:xfrm>
              <a:off x="1531089"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45" name="Down Arrow 44">
              <a:extLst>
                <a:ext uri="{FF2B5EF4-FFF2-40B4-BE49-F238E27FC236}">
                  <a16:creationId xmlns:a16="http://schemas.microsoft.com/office/drawing/2014/main" id="{41ACA9AB-FF98-5846-AB5A-9C926F560D98}"/>
                </a:ext>
              </a:extLst>
            </p:cNvPr>
            <p:cNvSpPr/>
            <p:nvPr/>
          </p:nvSpPr>
          <p:spPr>
            <a:xfrm>
              <a:off x="4448432"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50" name="Down Arrow 49">
              <a:extLst>
                <a:ext uri="{FF2B5EF4-FFF2-40B4-BE49-F238E27FC236}">
                  <a16:creationId xmlns:a16="http://schemas.microsoft.com/office/drawing/2014/main" id="{F707B061-FDED-5D47-962B-FACDABDB5D6F}"/>
                </a:ext>
              </a:extLst>
            </p:cNvPr>
            <p:cNvSpPr/>
            <p:nvPr/>
          </p:nvSpPr>
          <p:spPr>
            <a:xfrm>
              <a:off x="7385243"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grpSp>
        <p:nvGrpSpPr>
          <p:cNvPr id="6" name="Group 5">
            <a:extLst>
              <a:ext uri="{FF2B5EF4-FFF2-40B4-BE49-F238E27FC236}">
                <a16:creationId xmlns:a16="http://schemas.microsoft.com/office/drawing/2014/main" id="{C22E3C8D-5592-D64E-9F09-7521863D6E91}"/>
              </a:ext>
            </a:extLst>
          </p:cNvPr>
          <p:cNvGrpSpPr/>
          <p:nvPr/>
        </p:nvGrpSpPr>
        <p:grpSpPr>
          <a:xfrm>
            <a:off x="1143331" y="4529237"/>
            <a:ext cx="6987927" cy="1101175"/>
            <a:chOff x="1143330" y="4020224"/>
            <a:chExt cx="6987926" cy="1101175"/>
          </a:xfrm>
        </p:grpSpPr>
        <p:grpSp>
          <p:nvGrpSpPr>
            <p:cNvPr id="5" name="Group 4">
              <a:extLst>
                <a:ext uri="{FF2B5EF4-FFF2-40B4-BE49-F238E27FC236}">
                  <a16:creationId xmlns:a16="http://schemas.microsoft.com/office/drawing/2014/main" id="{FF403574-D8AC-FB46-B0E8-237201E9E308}"/>
                </a:ext>
              </a:extLst>
            </p:cNvPr>
            <p:cNvGrpSpPr/>
            <p:nvPr/>
          </p:nvGrpSpPr>
          <p:grpSpPr>
            <a:xfrm>
              <a:off x="1143330" y="4312092"/>
              <a:ext cx="6987926" cy="809307"/>
              <a:chOff x="1143330" y="4312092"/>
              <a:chExt cx="6987926" cy="809307"/>
            </a:xfrm>
          </p:grpSpPr>
          <p:sp>
            <p:nvSpPr>
              <p:cNvPr id="31" name="Rectangle 30">
                <a:extLst>
                  <a:ext uri="{FF2B5EF4-FFF2-40B4-BE49-F238E27FC236}">
                    <a16:creationId xmlns:a16="http://schemas.microsoft.com/office/drawing/2014/main" id="{3E6A32D7-84C6-274F-B62B-366061768E57}"/>
                  </a:ext>
                </a:extLst>
              </p:cNvPr>
              <p:cNvSpPr/>
              <p:nvPr/>
            </p:nvSpPr>
            <p:spPr>
              <a:xfrm>
                <a:off x="1143330" y="4821317"/>
                <a:ext cx="1022652" cy="300082"/>
              </a:xfrm>
              <a:prstGeom prst="rect">
                <a:avLst/>
              </a:prstGeom>
            </p:spPr>
            <p:txBody>
              <a:bodyPr wrap="none">
                <a:spAutoFit/>
              </a:bodyPr>
              <a:lstStyle/>
              <a:p>
                <a:pPr algn="ctr"/>
                <a:r>
                  <a:rPr lang="en-US" sz="1350" b="1" dirty="0"/>
                  <a:t>Availability </a:t>
                </a:r>
              </a:p>
            </p:txBody>
          </p:sp>
          <p:sp>
            <p:nvSpPr>
              <p:cNvPr id="51" name="Rectangle 50">
                <a:extLst>
                  <a:ext uri="{FF2B5EF4-FFF2-40B4-BE49-F238E27FC236}">
                    <a16:creationId xmlns:a16="http://schemas.microsoft.com/office/drawing/2014/main" id="{8CE28A45-AECC-4D43-A8E0-0ECBDD03C9A7}"/>
                  </a:ext>
                </a:extLst>
              </p:cNvPr>
              <p:cNvSpPr/>
              <p:nvPr/>
            </p:nvSpPr>
            <p:spPr>
              <a:xfrm>
                <a:off x="4175352" y="4821317"/>
                <a:ext cx="793294" cy="300082"/>
              </a:xfrm>
              <a:prstGeom prst="rect">
                <a:avLst/>
              </a:prstGeom>
            </p:spPr>
            <p:txBody>
              <a:bodyPr wrap="none">
                <a:spAutoFit/>
              </a:bodyPr>
              <a:lstStyle/>
              <a:p>
                <a:pPr algn="ctr"/>
                <a:r>
                  <a:rPr lang="en-US" sz="1350" b="1" dirty="0"/>
                  <a:t>Integrity</a:t>
                </a:r>
              </a:p>
            </p:txBody>
          </p:sp>
          <p:sp>
            <p:nvSpPr>
              <p:cNvPr id="52" name="Rectangle 51">
                <a:extLst>
                  <a:ext uri="{FF2B5EF4-FFF2-40B4-BE49-F238E27FC236}">
                    <a16:creationId xmlns:a16="http://schemas.microsoft.com/office/drawing/2014/main" id="{46CBED68-5746-5446-90E1-165D5D19C992}"/>
                  </a:ext>
                </a:extLst>
              </p:cNvPr>
              <p:cNvSpPr/>
              <p:nvPr/>
            </p:nvSpPr>
            <p:spPr>
              <a:xfrm>
                <a:off x="6886363" y="4821317"/>
                <a:ext cx="1244893" cy="300082"/>
              </a:xfrm>
              <a:prstGeom prst="rect">
                <a:avLst/>
              </a:prstGeom>
            </p:spPr>
            <p:txBody>
              <a:bodyPr wrap="none">
                <a:spAutoFit/>
              </a:bodyPr>
              <a:lstStyle/>
              <a:p>
                <a:pPr algn="ctr"/>
                <a:r>
                  <a:rPr lang="en-US" sz="1350" b="1" dirty="0"/>
                  <a:t>Confidentiality</a:t>
                </a:r>
              </a:p>
            </p:txBody>
          </p:sp>
          <p:pic>
            <p:nvPicPr>
              <p:cNvPr id="53" name="Picture 52">
                <a:extLst>
                  <a:ext uri="{FF2B5EF4-FFF2-40B4-BE49-F238E27FC236}">
                    <a16:creationId xmlns:a16="http://schemas.microsoft.com/office/drawing/2014/main" id="{569B58AB-0DF8-E74D-B928-7BBEF8304A34}"/>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1158308" y="4330749"/>
                <a:ext cx="992694" cy="558908"/>
              </a:xfrm>
              <a:prstGeom prst="rect">
                <a:avLst/>
              </a:prstGeom>
            </p:spPr>
          </p:pic>
          <p:pic>
            <p:nvPicPr>
              <p:cNvPr id="54" name="Picture 53">
                <a:extLst>
                  <a:ext uri="{FF2B5EF4-FFF2-40B4-BE49-F238E27FC236}">
                    <a16:creationId xmlns:a16="http://schemas.microsoft.com/office/drawing/2014/main" id="{66672CFA-5D44-7440-A3CA-AE069EDD0B09}"/>
                  </a:ext>
                </a:extLst>
              </p:cNvPr>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7201638" y="4312092"/>
                <a:ext cx="614342" cy="596224"/>
              </a:xfrm>
              <a:prstGeom prst="rect">
                <a:avLst/>
              </a:prstGeom>
            </p:spPr>
          </p:pic>
          <p:grpSp>
            <p:nvGrpSpPr>
              <p:cNvPr id="55" name="Group 54">
                <a:extLst>
                  <a:ext uri="{FF2B5EF4-FFF2-40B4-BE49-F238E27FC236}">
                    <a16:creationId xmlns:a16="http://schemas.microsoft.com/office/drawing/2014/main" id="{12FF4B5C-38E7-5B49-8517-80AFADDE4253}"/>
                  </a:ext>
                </a:extLst>
              </p:cNvPr>
              <p:cNvGrpSpPr/>
              <p:nvPr/>
            </p:nvGrpSpPr>
            <p:grpSpPr>
              <a:xfrm>
                <a:off x="4276212" y="4314415"/>
                <a:ext cx="591576" cy="591576"/>
                <a:chOff x="3355599" y="3148516"/>
                <a:chExt cx="868956" cy="868956"/>
              </a:xfrm>
            </p:grpSpPr>
            <p:sp>
              <p:nvSpPr>
                <p:cNvPr id="56" name="10-Point Star 55">
                  <a:extLst>
                    <a:ext uri="{FF2B5EF4-FFF2-40B4-BE49-F238E27FC236}">
                      <a16:creationId xmlns:a16="http://schemas.microsoft.com/office/drawing/2014/main" id="{B87E09CE-7F49-834C-8399-0F0EF4A7E808}"/>
                    </a:ext>
                  </a:extLst>
                </p:cNvPr>
                <p:cNvSpPr/>
                <p:nvPr/>
              </p:nvSpPr>
              <p:spPr>
                <a:xfrm>
                  <a:off x="3355599" y="3148516"/>
                  <a:ext cx="868956" cy="868956"/>
                </a:xfrm>
                <a:prstGeom prst="star1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1000"/>
                </a:p>
              </p:txBody>
            </p:sp>
            <p:pic>
              <p:nvPicPr>
                <p:cNvPr id="57" name="Picture 56">
                  <a:extLst>
                    <a:ext uri="{FF2B5EF4-FFF2-40B4-BE49-F238E27FC236}">
                      <a16:creationId xmlns:a16="http://schemas.microsoft.com/office/drawing/2014/main" id="{A5152D4A-6846-8B46-B4B9-19D829D76534}"/>
                    </a:ext>
                  </a:extLst>
                </p:cNvPr>
                <p:cNvPicPr>
                  <a:picLocks noChangeAspect="1"/>
                </p:cNvPicPr>
                <p:nvPr/>
              </p:nvPicPr>
              <p:blipFill>
                <a:blip r:embed="rId12"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3460729" y="3253646"/>
                  <a:ext cx="658696" cy="658696"/>
                </a:xfrm>
                <a:prstGeom prst="rect">
                  <a:avLst/>
                </a:prstGeom>
              </p:spPr>
            </p:pic>
          </p:grpSp>
        </p:grpSp>
        <p:grpSp>
          <p:nvGrpSpPr>
            <p:cNvPr id="58" name="Group 57">
              <a:extLst>
                <a:ext uri="{FF2B5EF4-FFF2-40B4-BE49-F238E27FC236}">
                  <a16:creationId xmlns:a16="http://schemas.microsoft.com/office/drawing/2014/main" id="{F849A017-4257-A64E-9702-45D0FE75F875}"/>
                </a:ext>
              </a:extLst>
            </p:cNvPr>
            <p:cNvGrpSpPr/>
            <p:nvPr/>
          </p:nvGrpSpPr>
          <p:grpSpPr>
            <a:xfrm>
              <a:off x="1531089" y="4020224"/>
              <a:ext cx="6101289" cy="240957"/>
              <a:chOff x="1531089" y="2935160"/>
              <a:chExt cx="6101289" cy="240957"/>
            </a:xfrm>
          </p:grpSpPr>
          <p:sp>
            <p:nvSpPr>
              <p:cNvPr id="59" name="Down Arrow 58">
                <a:extLst>
                  <a:ext uri="{FF2B5EF4-FFF2-40B4-BE49-F238E27FC236}">
                    <a16:creationId xmlns:a16="http://schemas.microsoft.com/office/drawing/2014/main" id="{D5EAF473-86E2-CF40-A264-330AB185A5D6}"/>
                  </a:ext>
                </a:extLst>
              </p:cNvPr>
              <p:cNvSpPr/>
              <p:nvPr/>
            </p:nvSpPr>
            <p:spPr>
              <a:xfrm>
                <a:off x="1531089"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60" name="Down Arrow 59">
                <a:extLst>
                  <a:ext uri="{FF2B5EF4-FFF2-40B4-BE49-F238E27FC236}">
                    <a16:creationId xmlns:a16="http://schemas.microsoft.com/office/drawing/2014/main" id="{F234D295-B1C2-B547-96A6-886ED0E0CB2B}"/>
                  </a:ext>
                </a:extLst>
              </p:cNvPr>
              <p:cNvSpPr/>
              <p:nvPr/>
            </p:nvSpPr>
            <p:spPr>
              <a:xfrm>
                <a:off x="4448432"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sp>
            <p:nvSpPr>
              <p:cNvPr id="61" name="Down Arrow 60">
                <a:extLst>
                  <a:ext uri="{FF2B5EF4-FFF2-40B4-BE49-F238E27FC236}">
                    <a16:creationId xmlns:a16="http://schemas.microsoft.com/office/drawing/2014/main" id="{40E8C4C1-A7AD-C942-8399-9CDEFAA9DF98}"/>
                  </a:ext>
                </a:extLst>
              </p:cNvPr>
              <p:cNvSpPr/>
              <p:nvPr/>
            </p:nvSpPr>
            <p:spPr>
              <a:xfrm>
                <a:off x="7385243" y="2935160"/>
                <a:ext cx="247135" cy="240957"/>
              </a:xfrm>
              <a:prstGeom prst="downArrow">
                <a:avLst/>
              </a:prstGeom>
              <a:gradFill>
                <a:gsLst>
                  <a:gs pos="0">
                    <a:schemeClr val="accent6"/>
                  </a:gs>
                  <a:gs pos="100000">
                    <a:schemeClr val="accent6">
                      <a:lumMod val="60000"/>
                      <a:lumOff val="4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3"/>
              </a:p>
            </p:txBody>
          </p:sp>
        </p:grpSp>
      </p:grpSp>
      <p:sp>
        <p:nvSpPr>
          <p:cNvPr id="46" name="TextBox 45">
            <a:extLst>
              <a:ext uri="{FF2B5EF4-FFF2-40B4-BE49-F238E27FC236}">
                <a16:creationId xmlns:a16="http://schemas.microsoft.com/office/drawing/2014/main" id="{C7973FCE-083D-D843-AF06-61D81A27C45F}"/>
              </a:ext>
            </a:extLst>
          </p:cNvPr>
          <p:cNvSpPr txBox="1"/>
          <p:nvPr/>
        </p:nvSpPr>
        <p:spPr>
          <a:xfrm>
            <a:off x="1421086" y="5812555"/>
            <a:ext cx="6862776" cy="261610"/>
          </a:xfrm>
          <a:prstGeom prst="rect">
            <a:avLst/>
          </a:prstGeom>
          <a:noFill/>
        </p:spPr>
        <p:txBody>
          <a:bodyPr wrap="none" rtlCol="0">
            <a:spAutoFit/>
          </a:bodyPr>
          <a:lstStyle/>
          <a:p>
            <a:r>
              <a:rPr lang="en-GB" sz="1100" dirty="0">
                <a:hlinkClick r:id="rId13"/>
              </a:rPr>
              <a:t>https://www.slideshare.net/sounilyu/distributed-immutable-ephemeral-new-paradigms-for-the-next-era-of-security</a:t>
            </a:r>
            <a:endParaRPr lang="en-GB" sz="1100" dirty="0"/>
          </a:p>
        </p:txBody>
      </p:sp>
      <p:sp>
        <p:nvSpPr>
          <p:cNvPr id="47" name="Marcador de Posição do Rodapé 3">
            <a:extLst>
              <a:ext uri="{FF2B5EF4-FFF2-40B4-BE49-F238E27FC236}">
                <a16:creationId xmlns:a16="http://schemas.microsoft.com/office/drawing/2014/main" id="{609D3820-1858-9449-B10D-82BB852E75DD}"/>
              </a:ext>
            </a:extLst>
          </p:cNvPr>
          <p:cNvSpPr txBox="1">
            <a:spLocks/>
          </p:cNvSpPr>
          <p:nvPr/>
        </p:nvSpPr>
        <p:spPr>
          <a:xfrm>
            <a:off x="159811" y="5704849"/>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sounilyu</a:t>
            </a:r>
            <a:endParaRPr lang="pt-PT" sz="1600" dirty="0">
              <a:solidFill>
                <a:schemeClr val="tx1"/>
              </a:solidFill>
            </a:endParaRPr>
          </a:p>
        </p:txBody>
      </p:sp>
      <p:sp>
        <p:nvSpPr>
          <p:cNvPr id="3" name="Rectangle 2">
            <a:extLst>
              <a:ext uri="{FF2B5EF4-FFF2-40B4-BE49-F238E27FC236}">
                <a16:creationId xmlns:a16="http://schemas.microsoft.com/office/drawing/2014/main" id="{708F47C0-ACFE-694A-9509-F60A6662DEB4}"/>
              </a:ext>
            </a:extLst>
          </p:cNvPr>
          <p:cNvSpPr/>
          <p:nvPr/>
        </p:nvSpPr>
        <p:spPr>
          <a:xfrm>
            <a:off x="1421086" y="6181871"/>
            <a:ext cx="7563103" cy="261610"/>
          </a:xfrm>
          <a:prstGeom prst="rect">
            <a:avLst/>
          </a:prstGeom>
        </p:spPr>
        <p:txBody>
          <a:bodyPr wrap="square">
            <a:spAutoFit/>
          </a:bodyPr>
          <a:lstStyle/>
          <a:p>
            <a:r>
              <a:rPr lang="en-GB" sz="1100" dirty="0">
                <a:hlinkClick r:id="rId14"/>
              </a:rPr>
              <a:t>https://swagitda.com/speaking/us-19-Shortridge-Forsgren-Controlled-Chaos-the-Inevitable-Marriage-of-DevOps-and-Security.pdf</a:t>
            </a:r>
            <a:endParaRPr lang="en-GB" sz="1100" dirty="0"/>
          </a:p>
        </p:txBody>
      </p:sp>
      <p:sp>
        <p:nvSpPr>
          <p:cNvPr id="62" name="Marcador de Posição do Rodapé 3">
            <a:extLst>
              <a:ext uri="{FF2B5EF4-FFF2-40B4-BE49-F238E27FC236}">
                <a16:creationId xmlns:a16="http://schemas.microsoft.com/office/drawing/2014/main" id="{4A66795B-5A78-584B-BB0A-850CB26D52EB}"/>
              </a:ext>
            </a:extLst>
          </p:cNvPr>
          <p:cNvSpPr txBox="1">
            <a:spLocks/>
          </p:cNvSpPr>
          <p:nvPr/>
        </p:nvSpPr>
        <p:spPr>
          <a:xfrm>
            <a:off x="159811" y="6041881"/>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swagitda</a:t>
            </a:r>
            <a:r>
              <a:rPr lang="pt-PT" sz="1600" dirty="0">
                <a:solidFill>
                  <a:schemeClr val="tx1"/>
                </a:solidFill>
              </a:rPr>
              <a:t>_</a:t>
            </a:r>
          </a:p>
        </p:txBody>
      </p:sp>
    </p:spTree>
    <p:extLst>
      <p:ext uri="{BB962C8B-B14F-4D97-AF65-F5344CB8AC3E}">
        <p14:creationId xmlns:p14="http://schemas.microsoft.com/office/powerpoint/2010/main" val="1196929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sp>
        <p:nvSpPr>
          <p:cNvPr id="12" name="Título 1"/>
          <p:cNvSpPr>
            <a:spLocks noGrp="1"/>
          </p:cNvSpPr>
          <p:nvPr>
            <p:ph type="ctrTitle"/>
          </p:nvPr>
        </p:nvSpPr>
        <p:spPr>
          <a:xfrm>
            <a:off x="508021" y="2638157"/>
            <a:ext cx="7772400" cy="1006867"/>
          </a:xfrm>
        </p:spPr>
        <p:txBody>
          <a:bodyPr>
            <a:normAutofit fontScale="90000"/>
          </a:bodyPr>
          <a:lstStyle/>
          <a:p>
            <a:pPr algn="l"/>
            <a:r>
              <a:rPr lang="en-US" sz="4000" b="1" dirty="0">
                <a:solidFill>
                  <a:srgbClr val="04A4C4"/>
                </a:solidFill>
                <a:latin typeface="Source Code Pro ExtraLight" panose="020B0309030403020204" pitchFamily="49" charset="0"/>
              </a:rPr>
              <a:t>The role of Open Source and Cloud Native</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529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sp>
        <p:nvSpPr>
          <p:cNvPr id="12" name="Título 1"/>
          <p:cNvSpPr>
            <a:spLocks noGrp="1"/>
          </p:cNvSpPr>
          <p:nvPr>
            <p:ph type="ctrTitle"/>
          </p:nvPr>
        </p:nvSpPr>
        <p:spPr>
          <a:xfrm>
            <a:off x="323528" y="2636912"/>
            <a:ext cx="7772400" cy="1006867"/>
          </a:xfrm>
        </p:spPr>
        <p:txBody>
          <a:bodyPr>
            <a:normAutofit fontScale="90000"/>
          </a:bodyPr>
          <a:lstStyle/>
          <a:p>
            <a:pPr algn="l"/>
            <a:r>
              <a:rPr lang="en-US" sz="4000" b="1" dirty="0">
                <a:solidFill>
                  <a:srgbClr val="04A4C4"/>
                </a:solidFill>
                <a:latin typeface="Source Code Pro ExtraLight" panose="020B0309030403020204" pitchFamily="49" charset="0"/>
              </a:rPr>
              <a:t>Reducing </a:t>
            </a:r>
            <a:r>
              <a:rPr lang="en-US" sz="4000" b="1" strike="sngStrike" dirty="0">
                <a:solidFill>
                  <a:srgbClr val="04A4C4"/>
                </a:solidFill>
                <a:latin typeface="Source Code Pro ExtraLight" panose="020B0309030403020204" pitchFamily="49" charset="0"/>
              </a:rPr>
              <a:t>excuses</a:t>
            </a:r>
            <a:r>
              <a:rPr lang="en-US" sz="4000" b="1" dirty="0">
                <a:solidFill>
                  <a:srgbClr val="04A4C4"/>
                </a:solidFill>
                <a:latin typeface="Source Code Pro ExtraLight" panose="020B0309030403020204" pitchFamily="49" charset="0"/>
              </a:rPr>
              <a:t> barriers to entry and commercial co-dependence in security visibility</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7694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sp>
        <p:nvSpPr>
          <p:cNvPr id="12" name="Título 1"/>
          <p:cNvSpPr>
            <a:spLocks noGrp="1"/>
          </p:cNvSpPr>
          <p:nvPr>
            <p:ph type="ctrTitle"/>
          </p:nvPr>
        </p:nvSpPr>
        <p:spPr>
          <a:xfrm>
            <a:off x="501824" y="261893"/>
            <a:ext cx="7772400" cy="1006867"/>
          </a:xfrm>
        </p:spPr>
        <p:txBody>
          <a:bodyPr>
            <a:normAutofit/>
          </a:bodyPr>
          <a:lstStyle/>
          <a:p>
            <a:pPr algn="l"/>
            <a:r>
              <a:rPr lang="en-US" sz="4000" b="1" dirty="0">
                <a:solidFill>
                  <a:srgbClr val="04A4C4"/>
                </a:solidFill>
                <a:latin typeface="Source Code Pro ExtraLight" panose="020B0309030403020204" pitchFamily="49" charset="0"/>
              </a:rPr>
              <a:t>Securing your apps</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
        <p:nvSpPr>
          <p:cNvPr id="7" name="Subtítulo 2">
            <a:extLst>
              <a:ext uri="{FF2B5EF4-FFF2-40B4-BE49-F238E27FC236}">
                <a16:creationId xmlns:a16="http://schemas.microsoft.com/office/drawing/2014/main" id="{437E472D-A3E9-024D-B26C-E2897BBF1755}"/>
              </a:ext>
            </a:extLst>
          </p:cNvPr>
          <p:cNvSpPr txBox="1">
            <a:spLocks/>
          </p:cNvSpPr>
          <p:nvPr/>
        </p:nvSpPr>
        <p:spPr>
          <a:xfrm>
            <a:off x="501824" y="1844824"/>
            <a:ext cx="2016224" cy="43204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PT" sz="1800" b="1" dirty="0" err="1">
                <a:solidFill>
                  <a:schemeClr val="tx1">
                    <a:lumMod val="50000"/>
                    <a:lumOff val="50000"/>
                  </a:schemeClr>
                </a:solidFill>
                <a:latin typeface="Source Code Pro Light" panose="020B0409030403020204" pitchFamily="49" charset="0"/>
              </a:rPr>
              <a:t>Requirements</a:t>
            </a:r>
            <a:endParaRPr lang="pt-PT" sz="1800" b="1" dirty="0">
              <a:solidFill>
                <a:schemeClr val="tx1">
                  <a:lumMod val="50000"/>
                  <a:lumOff val="50000"/>
                </a:schemeClr>
              </a:solidFill>
              <a:latin typeface="Source Code Pro Light" panose="020B0409030403020204" pitchFamily="49" charset="0"/>
            </a:endParaRPr>
          </a:p>
        </p:txBody>
      </p:sp>
      <p:sp>
        <p:nvSpPr>
          <p:cNvPr id="9" name="Subtítulo 2">
            <a:extLst>
              <a:ext uri="{FF2B5EF4-FFF2-40B4-BE49-F238E27FC236}">
                <a16:creationId xmlns:a16="http://schemas.microsoft.com/office/drawing/2014/main" id="{49B7B694-D41E-DC46-B6C1-21FC30CDDA35}"/>
              </a:ext>
            </a:extLst>
          </p:cNvPr>
          <p:cNvSpPr txBox="1">
            <a:spLocks/>
          </p:cNvSpPr>
          <p:nvPr/>
        </p:nvSpPr>
        <p:spPr>
          <a:xfrm>
            <a:off x="5651862" y="1844824"/>
            <a:ext cx="2196244" cy="432048"/>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PT" sz="1800" b="1" dirty="0" err="1">
                <a:solidFill>
                  <a:schemeClr val="bg1">
                    <a:lumMod val="50000"/>
                  </a:schemeClr>
                </a:solidFill>
                <a:latin typeface="Source Code Pro Light" panose="020B0409030403020204" pitchFamily="49" charset="0"/>
              </a:rPr>
              <a:t>Implementation</a:t>
            </a:r>
            <a:endParaRPr lang="pt-PT" sz="1800" b="1" dirty="0">
              <a:solidFill>
                <a:schemeClr val="bg1">
                  <a:lumMod val="50000"/>
                </a:schemeClr>
              </a:solidFill>
              <a:latin typeface="Source Code Pro Light" panose="020B0409030403020204" pitchFamily="49" charset="0"/>
            </a:endParaRPr>
          </a:p>
        </p:txBody>
      </p:sp>
      <p:pic>
        <p:nvPicPr>
          <p:cNvPr id="6" name="Picture 5" descr="A drawing of a face&#10;&#10;Description automatically generated">
            <a:extLst>
              <a:ext uri="{FF2B5EF4-FFF2-40B4-BE49-F238E27FC236}">
                <a16:creationId xmlns:a16="http://schemas.microsoft.com/office/drawing/2014/main" id="{1B7EAFC9-A79D-F94D-A174-F685298C4B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552" y="3103119"/>
            <a:ext cx="3169566" cy="1152128"/>
          </a:xfrm>
          <a:prstGeom prst="rect">
            <a:avLst/>
          </a:prstGeom>
        </p:spPr>
      </p:pic>
      <p:pic>
        <p:nvPicPr>
          <p:cNvPr id="11" name="Picture 10" descr="A close up of text on a black background&#10;&#10;Description automatically generated">
            <a:extLst>
              <a:ext uri="{FF2B5EF4-FFF2-40B4-BE49-F238E27FC236}">
                <a16:creationId xmlns:a16="http://schemas.microsoft.com/office/drawing/2014/main" id="{D5DEBEF2-E844-374D-966B-F90DDEF421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25088" y="2692600"/>
            <a:ext cx="2849792" cy="1973165"/>
          </a:xfrm>
          <a:prstGeom prst="rect">
            <a:avLst/>
          </a:prstGeom>
        </p:spPr>
      </p:pic>
      <p:sp>
        <p:nvSpPr>
          <p:cNvPr id="14" name="Subtítulo 2">
            <a:extLst>
              <a:ext uri="{FF2B5EF4-FFF2-40B4-BE49-F238E27FC236}">
                <a16:creationId xmlns:a16="http://schemas.microsoft.com/office/drawing/2014/main" id="{35A02BC8-84A5-2045-930A-A6791D759EFE}"/>
              </a:ext>
            </a:extLst>
          </p:cNvPr>
          <p:cNvSpPr txBox="1">
            <a:spLocks/>
          </p:cNvSpPr>
          <p:nvPr/>
        </p:nvSpPr>
        <p:spPr>
          <a:xfrm>
            <a:off x="490388" y="5085184"/>
            <a:ext cx="3169566" cy="6078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PT" sz="1600" b="1" dirty="0">
                <a:solidFill>
                  <a:schemeClr val="bg1">
                    <a:lumMod val="50000"/>
                  </a:schemeClr>
                </a:solidFill>
                <a:latin typeface="Source Code Pro Light" panose="020B0409030403020204" pitchFamily="49" charset="0"/>
              </a:rPr>
              <a:t>V3: </a:t>
            </a:r>
            <a:r>
              <a:rPr lang="pt-PT" sz="1600" b="1" dirty="0" err="1">
                <a:solidFill>
                  <a:schemeClr val="bg1">
                    <a:lumMod val="50000"/>
                  </a:schemeClr>
                </a:solidFill>
                <a:latin typeface="Source Code Pro Light" panose="020B0409030403020204" pitchFamily="49" charset="0"/>
              </a:rPr>
              <a:t>Session</a:t>
            </a:r>
            <a:r>
              <a:rPr lang="pt-PT" sz="1600" b="1" dirty="0">
                <a:solidFill>
                  <a:schemeClr val="bg1">
                    <a:lumMod val="50000"/>
                  </a:schemeClr>
                </a:solidFill>
                <a:latin typeface="Source Code Pro Light" panose="020B0409030403020204" pitchFamily="49" charset="0"/>
              </a:rPr>
              <a:t> Management </a:t>
            </a:r>
            <a:r>
              <a:rPr lang="pt-PT" sz="1600" b="1" dirty="0" err="1">
                <a:solidFill>
                  <a:schemeClr val="bg1">
                    <a:lumMod val="50000"/>
                  </a:schemeClr>
                </a:solidFill>
                <a:latin typeface="Source Code Pro Light" panose="020B0409030403020204" pitchFamily="49" charset="0"/>
              </a:rPr>
              <a:t>Verification</a:t>
            </a:r>
            <a:endParaRPr lang="pt-PT" sz="1600" b="1" dirty="0">
              <a:solidFill>
                <a:schemeClr val="bg1">
                  <a:lumMod val="50000"/>
                </a:schemeClr>
              </a:solidFill>
              <a:latin typeface="Source Code Pro Light" panose="020B0409030403020204" pitchFamily="49" charset="0"/>
            </a:endParaRPr>
          </a:p>
        </p:txBody>
      </p:sp>
      <p:sp>
        <p:nvSpPr>
          <p:cNvPr id="15" name="Subtítulo 2">
            <a:extLst>
              <a:ext uri="{FF2B5EF4-FFF2-40B4-BE49-F238E27FC236}">
                <a16:creationId xmlns:a16="http://schemas.microsoft.com/office/drawing/2014/main" id="{C7D7AAE0-2AD1-514F-B83F-3F7863643080}"/>
              </a:ext>
            </a:extLst>
          </p:cNvPr>
          <p:cNvSpPr txBox="1">
            <a:spLocks/>
          </p:cNvSpPr>
          <p:nvPr/>
        </p:nvSpPr>
        <p:spPr>
          <a:xfrm>
            <a:off x="5325088" y="5081493"/>
            <a:ext cx="3169566" cy="6078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pPr algn="l"/>
            <a:r>
              <a:rPr lang="pt-PT" sz="1600" b="1" dirty="0" err="1">
                <a:solidFill>
                  <a:schemeClr val="bg1">
                    <a:lumMod val="50000"/>
                  </a:schemeClr>
                </a:solidFill>
                <a:latin typeface="Source Code Pro Light" panose="020B0409030403020204" pitchFamily="49" charset="0"/>
              </a:rPr>
              <a:t>Session</a:t>
            </a:r>
            <a:r>
              <a:rPr lang="pt-PT" sz="1600" b="1" dirty="0">
                <a:solidFill>
                  <a:schemeClr val="bg1">
                    <a:lumMod val="50000"/>
                  </a:schemeClr>
                </a:solidFill>
                <a:latin typeface="Source Code Pro Light" panose="020B0409030403020204" pitchFamily="49" charset="0"/>
              </a:rPr>
              <a:t> Management </a:t>
            </a:r>
            <a:r>
              <a:rPr lang="pt-PT" sz="1600" b="1" dirty="0" err="1">
                <a:solidFill>
                  <a:schemeClr val="bg1">
                    <a:lumMod val="50000"/>
                  </a:schemeClr>
                </a:solidFill>
                <a:latin typeface="Source Code Pro Light" panose="020B0409030403020204" pitchFamily="49" charset="0"/>
              </a:rPr>
              <a:t>Cheat</a:t>
            </a:r>
            <a:r>
              <a:rPr lang="pt-PT" sz="1600" b="1" dirty="0">
                <a:solidFill>
                  <a:schemeClr val="bg1">
                    <a:lumMod val="50000"/>
                  </a:schemeClr>
                </a:solidFill>
                <a:latin typeface="Source Code Pro Light" panose="020B0409030403020204" pitchFamily="49" charset="0"/>
              </a:rPr>
              <a:t> </a:t>
            </a:r>
            <a:r>
              <a:rPr lang="pt-PT" sz="1600" b="1" dirty="0" err="1">
                <a:solidFill>
                  <a:schemeClr val="bg1">
                    <a:lumMod val="50000"/>
                  </a:schemeClr>
                </a:solidFill>
                <a:latin typeface="Source Code Pro Light" panose="020B0409030403020204" pitchFamily="49" charset="0"/>
              </a:rPr>
              <a:t>Sheet</a:t>
            </a:r>
            <a:endParaRPr lang="pt-PT" sz="1600" b="1" dirty="0">
              <a:solidFill>
                <a:schemeClr val="bg1">
                  <a:lumMod val="50000"/>
                </a:schemeClr>
              </a:solidFill>
              <a:latin typeface="Source Code Pro Light" panose="020B0409030403020204" pitchFamily="49" charset="0"/>
            </a:endParaRPr>
          </a:p>
        </p:txBody>
      </p:sp>
      <p:sp>
        <p:nvSpPr>
          <p:cNvPr id="16" name="Left-right Arrow 15">
            <a:extLst>
              <a:ext uri="{FF2B5EF4-FFF2-40B4-BE49-F238E27FC236}">
                <a16:creationId xmlns:a16="http://schemas.microsoft.com/office/drawing/2014/main" id="{9EC5CBE8-F5D5-2444-B764-02390D64AB81}"/>
              </a:ext>
            </a:extLst>
          </p:cNvPr>
          <p:cNvSpPr/>
          <p:nvPr/>
        </p:nvSpPr>
        <p:spPr>
          <a:xfrm>
            <a:off x="4049051" y="3429000"/>
            <a:ext cx="936104" cy="360040"/>
          </a:xfrm>
          <a:prstGeom prst="leftRight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66358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0BAE0D3-C82A-2942-86F3-19B0D893A06B}"/>
              </a:ext>
            </a:extLst>
          </p:cNvPr>
          <p:cNvSpPr>
            <a:spLocks noGrp="1"/>
          </p:cNvSpPr>
          <p:nvPr>
            <p:ph type="ctrTitle"/>
          </p:nvPr>
        </p:nvSpPr>
        <p:spPr>
          <a:xfrm>
            <a:off x="0" y="261893"/>
            <a:ext cx="9036496" cy="1006867"/>
          </a:xfrm>
        </p:spPr>
        <p:txBody>
          <a:bodyPr>
            <a:normAutofit fontScale="90000"/>
          </a:bodyPr>
          <a:lstStyle/>
          <a:p>
            <a:pPr algn="l"/>
            <a:r>
              <a:rPr lang="en-US" sz="4000" b="1" dirty="0">
                <a:solidFill>
                  <a:srgbClr val="04A4C4"/>
                </a:solidFill>
                <a:latin typeface="Source Code Pro ExtraLight" panose="020B0309030403020204" pitchFamily="49" charset="0"/>
              </a:rPr>
              <a:t>Securing your apps &amp; infrastructure</a:t>
            </a:r>
            <a:endParaRPr lang="pt-PT" sz="4000" b="1" dirty="0">
              <a:solidFill>
                <a:srgbClr val="04A4C4"/>
              </a:solidFill>
              <a:latin typeface="Source Code Pro ExtraLight" panose="020B0309030403020204" pitchFamily="49" charset="0"/>
            </a:endParaRPr>
          </a:p>
        </p:txBody>
      </p:sp>
      <p:sp>
        <p:nvSpPr>
          <p:cNvPr id="9" name="TextBox 8">
            <a:extLst>
              <a:ext uri="{FF2B5EF4-FFF2-40B4-BE49-F238E27FC236}">
                <a16:creationId xmlns:a16="http://schemas.microsoft.com/office/drawing/2014/main" id="{A1320E85-AF1A-1347-849C-62BFAEE5228C}"/>
              </a:ext>
            </a:extLst>
          </p:cNvPr>
          <p:cNvSpPr txBox="1"/>
          <p:nvPr/>
        </p:nvSpPr>
        <p:spPr>
          <a:xfrm>
            <a:off x="179512" y="1484784"/>
            <a:ext cx="1522148" cy="369332"/>
          </a:xfrm>
          <a:prstGeom prst="rect">
            <a:avLst/>
          </a:prstGeom>
          <a:noFill/>
        </p:spPr>
        <p:txBody>
          <a:bodyPr wrap="none" rtlCol="0">
            <a:spAutoFit/>
          </a:bodyPr>
          <a:lstStyle/>
          <a:p>
            <a:r>
              <a:rPr lang="en-GB" b="1" dirty="0"/>
              <a:t>Static analysis</a:t>
            </a:r>
          </a:p>
        </p:txBody>
      </p:sp>
      <p:cxnSp>
        <p:nvCxnSpPr>
          <p:cNvPr id="13" name="Straight Connector 12">
            <a:extLst>
              <a:ext uri="{FF2B5EF4-FFF2-40B4-BE49-F238E27FC236}">
                <a16:creationId xmlns:a16="http://schemas.microsoft.com/office/drawing/2014/main" id="{C9C7508B-01E3-AD42-9658-892956C4A87F}"/>
              </a:ext>
            </a:extLst>
          </p:cNvPr>
          <p:cNvCxnSpPr>
            <a:cxnSpLocks/>
          </p:cNvCxnSpPr>
          <p:nvPr/>
        </p:nvCxnSpPr>
        <p:spPr>
          <a:xfrm>
            <a:off x="1979712" y="1484784"/>
            <a:ext cx="0" cy="4536504"/>
          </a:xfrm>
          <a:prstGeom prst="lin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6" name="Picture 15" descr="A picture containing drawing&#10;&#10;Description automatically generated">
            <a:extLst>
              <a:ext uri="{FF2B5EF4-FFF2-40B4-BE49-F238E27FC236}">
                <a16:creationId xmlns:a16="http://schemas.microsoft.com/office/drawing/2014/main" id="{3A0AB73D-F0D6-4047-A99A-8E8039C34E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247" y="3618443"/>
            <a:ext cx="1340767" cy="377401"/>
          </a:xfrm>
          <a:prstGeom prst="rect">
            <a:avLst/>
          </a:prstGeom>
        </p:spPr>
      </p:pic>
      <p:pic>
        <p:nvPicPr>
          <p:cNvPr id="18" name="Picture 17" descr="A picture containing drawing&#10;&#10;Description automatically generated">
            <a:extLst>
              <a:ext uri="{FF2B5EF4-FFF2-40B4-BE49-F238E27FC236}">
                <a16:creationId xmlns:a16="http://schemas.microsoft.com/office/drawing/2014/main" id="{A026F44A-73BA-B740-8741-701319487E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919" y="2342441"/>
            <a:ext cx="1795849" cy="510495"/>
          </a:xfrm>
          <a:prstGeom prst="rect">
            <a:avLst/>
          </a:prstGeom>
        </p:spPr>
      </p:pic>
      <p:pic>
        <p:nvPicPr>
          <p:cNvPr id="20" name="Picture 19" descr="A close up of a logo&#10;&#10;Description automatically generated">
            <a:extLst>
              <a:ext uri="{FF2B5EF4-FFF2-40B4-BE49-F238E27FC236}">
                <a16:creationId xmlns:a16="http://schemas.microsoft.com/office/drawing/2014/main" id="{C9EF4B87-B668-D748-BAB0-38ECAEFEC6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703" y="4655014"/>
            <a:ext cx="785857" cy="1017404"/>
          </a:xfrm>
          <a:prstGeom prst="rect">
            <a:avLst/>
          </a:prstGeom>
        </p:spPr>
      </p:pic>
      <p:sp>
        <p:nvSpPr>
          <p:cNvPr id="21" name="TextBox 20">
            <a:extLst>
              <a:ext uri="{FF2B5EF4-FFF2-40B4-BE49-F238E27FC236}">
                <a16:creationId xmlns:a16="http://schemas.microsoft.com/office/drawing/2014/main" id="{7A3E67CC-F895-2B43-BE41-515B9179B110}"/>
              </a:ext>
            </a:extLst>
          </p:cNvPr>
          <p:cNvSpPr txBox="1"/>
          <p:nvPr/>
        </p:nvSpPr>
        <p:spPr>
          <a:xfrm>
            <a:off x="2195736" y="1484784"/>
            <a:ext cx="1529586" cy="369332"/>
          </a:xfrm>
          <a:prstGeom prst="rect">
            <a:avLst/>
          </a:prstGeom>
          <a:noFill/>
        </p:spPr>
        <p:txBody>
          <a:bodyPr wrap="none" rtlCol="0">
            <a:spAutoFit/>
          </a:bodyPr>
          <a:lstStyle/>
          <a:p>
            <a:r>
              <a:rPr lang="en-GB" b="1" dirty="0"/>
              <a:t>Dependencies</a:t>
            </a:r>
          </a:p>
        </p:txBody>
      </p:sp>
      <p:cxnSp>
        <p:nvCxnSpPr>
          <p:cNvPr id="22" name="Straight Connector 21">
            <a:extLst>
              <a:ext uri="{FF2B5EF4-FFF2-40B4-BE49-F238E27FC236}">
                <a16:creationId xmlns:a16="http://schemas.microsoft.com/office/drawing/2014/main" id="{B6DA37C6-C380-D746-8D4A-5F63F45FCFC3}"/>
              </a:ext>
            </a:extLst>
          </p:cNvPr>
          <p:cNvCxnSpPr>
            <a:cxnSpLocks/>
          </p:cNvCxnSpPr>
          <p:nvPr/>
        </p:nvCxnSpPr>
        <p:spPr>
          <a:xfrm>
            <a:off x="3923928" y="1484784"/>
            <a:ext cx="0" cy="4536504"/>
          </a:xfrm>
          <a:prstGeom prst="lin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4" name="Picture 23" descr="A close up of a logo&#10;&#10;Description automatically generated">
            <a:extLst>
              <a:ext uri="{FF2B5EF4-FFF2-40B4-BE49-F238E27FC236}">
                <a16:creationId xmlns:a16="http://schemas.microsoft.com/office/drawing/2014/main" id="{EA50B321-18BB-5A4B-A2A0-81CEF480F45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0382" y="2332067"/>
            <a:ext cx="1545874" cy="476672"/>
          </a:xfrm>
          <a:prstGeom prst="rect">
            <a:avLst/>
          </a:prstGeom>
        </p:spPr>
      </p:pic>
      <p:grpSp>
        <p:nvGrpSpPr>
          <p:cNvPr id="28" name="Group 27">
            <a:extLst>
              <a:ext uri="{FF2B5EF4-FFF2-40B4-BE49-F238E27FC236}">
                <a16:creationId xmlns:a16="http://schemas.microsoft.com/office/drawing/2014/main" id="{D039F63C-9E29-6D47-A72D-37E6B2DA3630}"/>
              </a:ext>
            </a:extLst>
          </p:cNvPr>
          <p:cNvGrpSpPr/>
          <p:nvPr/>
        </p:nvGrpSpPr>
        <p:grpSpPr>
          <a:xfrm>
            <a:off x="2061282" y="3429000"/>
            <a:ext cx="1765300" cy="1080120"/>
            <a:chOff x="2061282" y="3429000"/>
            <a:chExt cx="1765300" cy="1080120"/>
          </a:xfrm>
        </p:grpSpPr>
        <p:pic>
          <p:nvPicPr>
            <p:cNvPr id="26" name="Picture 25" descr="A close up of a sign&#10;&#10;Description automatically generated">
              <a:extLst>
                <a:ext uri="{FF2B5EF4-FFF2-40B4-BE49-F238E27FC236}">
                  <a16:creationId xmlns:a16="http://schemas.microsoft.com/office/drawing/2014/main" id="{E36DF782-4F62-3044-82A7-414BA5C0BFA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61282" y="3429000"/>
              <a:ext cx="1765300" cy="958850"/>
            </a:xfrm>
            <a:prstGeom prst="rect">
              <a:avLst/>
            </a:prstGeom>
          </p:spPr>
        </p:pic>
        <p:sp>
          <p:nvSpPr>
            <p:cNvPr id="27" name="TextBox 26">
              <a:extLst>
                <a:ext uri="{FF2B5EF4-FFF2-40B4-BE49-F238E27FC236}">
                  <a16:creationId xmlns:a16="http://schemas.microsoft.com/office/drawing/2014/main" id="{25E10A9B-7E94-9746-878C-E814339A7D69}"/>
                </a:ext>
              </a:extLst>
            </p:cNvPr>
            <p:cNvSpPr txBox="1"/>
            <p:nvPr/>
          </p:nvSpPr>
          <p:spPr>
            <a:xfrm>
              <a:off x="2483768" y="4232121"/>
              <a:ext cx="843501" cy="276999"/>
            </a:xfrm>
            <a:prstGeom prst="rect">
              <a:avLst/>
            </a:prstGeom>
            <a:noFill/>
          </p:spPr>
          <p:txBody>
            <a:bodyPr wrap="none" rtlCol="0">
              <a:spAutoFit/>
            </a:bodyPr>
            <a:lstStyle/>
            <a:p>
              <a:r>
                <a:rPr lang="en-GB" sz="1200" dirty="0" err="1"/>
                <a:t>Npm</a:t>
              </a:r>
              <a:r>
                <a:rPr lang="en-GB" sz="1200" dirty="0"/>
                <a:t> audit</a:t>
              </a:r>
            </a:p>
          </p:txBody>
        </p:sp>
      </p:grpSp>
      <p:sp>
        <p:nvSpPr>
          <p:cNvPr id="29" name="TextBox 28">
            <a:extLst>
              <a:ext uri="{FF2B5EF4-FFF2-40B4-BE49-F238E27FC236}">
                <a16:creationId xmlns:a16="http://schemas.microsoft.com/office/drawing/2014/main" id="{98441706-6673-3641-8E46-FC2BDC085ED7}"/>
              </a:ext>
            </a:extLst>
          </p:cNvPr>
          <p:cNvSpPr txBox="1"/>
          <p:nvPr/>
        </p:nvSpPr>
        <p:spPr>
          <a:xfrm>
            <a:off x="3947425" y="1484784"/>
            <a:ext cx="1848711" cy="369332"/>
          </a:xfrm>
          <a:prstGeom prst="rect">
            <a:avLst/>
          </a:prstGeom>
          <a:noFill/>
        </p:spPr>
        <p:txBody>
          <a:bodyPr wrap="none" rtlCol="0">
            <a:spAutoFit/>
          </a:bodyPr>
          <a:lstStyle/>
          <a:p>
            <a:r>
              <a:rPr lang="en-GB" b="1" dirty="0"/>
              <a:t>Dynamic Analysis</a:t>
            </a:r>
          </a:p>
        </p:txBody>
      </p:sp>
      <p:cxnSp>
        <p:nvCxnSpPr>
          <p:cNvPr id="30" name="Straight Connector 29">
            <a:extLst>
              <a:ext uri="{FF2B5EF4-FFF2-40B4-BE49-F238E27FC236}">
                <a16:creationId xmlns:a16="http://schemas.microsoft.com/office/drawing/2014/main" id="{F7E944B9-2AD3-494C-9592-77C934C5640D}"/>
              </a:ext>
            </a:extLst>
          </p:cNvPr>
          <p:cNvCxnSpPr>
            <a:cxnSpLocks/>
          </p:cNvCxnSpPr>
          <p:nvPr/>
        </p:nvCxnSpPr>
        <p:spPr>
          <a:xfrm>
            <a:off x="5881929" y="1484784"/>
            <a:ext cx="0" cy="4536504"/>
          </a:xfrm>
          <a:prstGeom prst="lin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2" name="Picture 31" descr="A picture containing drawing&#10;&#10;Description automatically generated">
            <a:extLst>
              <a:ext uri="{FF2B5EF4-FFF2-40B4-BE49-F238E27FC236}">
                <a16:creationId xmlns:a16="http://schemas.microsoft.com/office/drawing/2014/main" id="{97B5FAF4-C2FD-094C-A51C-D7443044F8F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72766" y="2978150"/>
            <a:ext cx="1521600" cy="1333748"/>
          </a:xfrm>
          <a:prstGeom prst="rect">
            <a:avLst/>
          </a:prstGeom>
        </p:spPr>
      </p:pic>
      <p:sp>
        <p:nvSpPr>
          <p:cNvPr id="33" name="TextBox 32">
            <a:extLst>
              <a:ext uri="{FF2B5EF4-FFF2-40B4-BE49-F238E27FC236}">
                <a16:creationId xmlns:a16="http://schemas.microsoft.com/office/drawing/2014/main" id="{B0B2D8D4-534A-C54C-9A7F-23EBC7188083}"/>
              </a:ext>
            </a:extLst>
          </p:cNvPr>
          <p:cNvSpPr txBox="1"/>
          <p:nvPr/>
        </p:nvSpPr>
        <p:spPr>
          <a:xfrm>
            <a:off x="5971435" y="1484784"/>
            <a:ext cx="2993053" cy="646331"/>
          </a:xfrm>
          <a:prstGeom prst="rect">
            <a:avLst/>
          </a:prstGeom>
          <a:noFill/>
        </p:spPr>
        <p:txBody>
          <a:bodyPr wrap="square" rtlCol="0">
            <a:spAutoFit/>
          </a:bodyPr>
          <a:lstStyle/>
          <a:p>
            <a:r>
              <a:rPr lang="en-GB" b="1" dirty="0"/>
              <a:t>Compliance checking and Hardening</a:t>
            </a:r>
          </a:p>
        </p:txBody>
      </p:sp>
      <p:pic>
        <p:nvPicPr>
          <p:cNvPr id="35" name="Picture 34">
            <a:extLst>
              <a:ext uri="{FF2B5EF4-FFF2-40B4-BE49-F238E27FC236}">
                <a16:creationId xmlns:a16="http://schemas.microsoft.com/office/drawing/2014/main" id="{97B64A90-1C93-D24A-881E-9EE0F5B10C0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12497" y="2258353"/>
            <a:ext cx="2749415" cy="312050"/>
          </a:xfrm>
          <a:prstGeom prst="rect">
            <a:avLst/>
          </a:prstGeom>
        </p:spPr>
      </p:pic>
      <p:sp>
        <p:nvSpPr>
          <p:cNvPr id="36" name="TextBox 35">
            <a:extLst>
              <a:ext uri="{FF2B5EF4-FFF2-40B4-BE49-F238E27FC236}">
                <a16:creationId xmlns:a16="http://schemas.microsoft.com/office/drawing/2014/main" id="{AEC80279-BB6F-A44C-A10B-DF55D0406744}"/>
              </a:ext>
            </a:extLst>
          </p:cNvPr>
          <p:cNvSpPr txBox="1"/>
          <p:nvPr/>
        </p:nvSpPr>
        <p:spPr>
          <a:xfrm>
            <a:off x="6444208" y="2597688"/>
            <a:ext cx="826380" cy="276999"/>
          </a:xfrm>
          <a:prstGeom prst="rect">
            <a:avLst/>
          </a:prstGeom>
          <a:noFill/>
        </p:spPr>
        <p:txBody>
          <a:bodyPr wrap="none" rtlCol="0">
            <a:spAutoFit/>
          </a:bodyPr>
          <a:lstStyle/>
          <a:p>
            <a:r>
              <a:rPr lang="en-GB" sz="1200" dirty="0"/>
              <a:t>Dev-</a:t>
            </a:r>
            <a:r>
              <a:rPr lang="en-GB" sz="1200" dirty="0" err="1"/>
              <a:t>sec.io</a:t>
            </a:r>
            <a:endParaRPr lang="en-GB" sz="1200" dirty="0"/>
          </a:p>
        </p:txBody>
      </p:sp>
      <p:pic>
        <p:nvPicPr>
          <p:cNvPr id="38" name="Picture 37" descr="A picture containing drawing&#10;&#10;Description automatically generated">
            <a:extLst>
              <a:ext uri="{FF2B5EF4-FFF2-40B4-BE49-F238E27FC236}">
                <a16:creationId xmlns:a16="http://schemas.microsoft.com/office/drawing/2014/main" id="{EA3D68D7-48B7-0643-852B-D63EE28531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401651" y="3476973"/>
            <a:ext cx="2356462" cy="727063"/>
          </a:xfrm>
          <a:prstGeom prst="rect">
            <a:avLst/>
          </a:prstGeom>
        </p:spPr>
      </p:pic>
      <p:pic>
        <p:nvPicPr>
          <p:cNvPr id="40" name="Picture 39" descr="A picture containing drawing&#10;&#10;Description automatically generated">
            <a:extLst>
              <a:ext uri="{FF2B5EF4-FFF2-40B4-BE49-F238E27FC236}">
                <a16:creationId xmlns:a16="http://schemas.microsoft.com/office/drawing/2014/main" id="{0C043169-BDD4-0144-8064-DDCED5963D9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701404" y="4694014"/>
            <a:ext cx="1371600" cy="1111250"/>
          </a:xfrm>
          <a:prstGeom prst="rect">
            <a:avLst/>
          </a:prstGeom>
        </p:spPr>
      </p:pic>
    </p:spTree>
    <p:extLst>
      <p:ext uri="{BB962C8B-B14F-4D97-AF65-F5344CB8AC3E}">
        <p14:creationId xmlns:p14="http://schemas.microsoft.com/office/powerpoint/2010/main" val="2564046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D08EAEC-F3D4-9842-99E9-5496D329FD16}"/>
              </a:ext>
            </a:extLst>
          </p:cNvPr>
          <p:cNvSpPr/>
          <p:nvPr/>
        </p:nvSpPr>
        <p:spPr>
          <a:xfrm>
            <a:off x="2123728" y="4601049"/>
            <a:ext cx="952410" cy="1281348"/>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0BAE0D3-C82A-2942-86F3-19B0D893A06B}"/>
              </a:ext>
            </a:extLst>
          </p:cNvPr>
          <p:cNvSpPr>
            <a:spLocks noGrp="1"/>
          </p:cNvSpPr>
          <p:nvPr>
            <p:ph type="ctrTitle"/>
          </p:nvPr>
        </p:nvSpPr>
        <p:spPr>
          <a:xfrm>
            <a:off x="0" y="168114"/>
            <a:ext cx="9036496" cy="1006867"/>
          </a:xfrm>
        </p:spPr>
        <p:txBody>
          <a:bodyPr>
            <a:normAutofit/>
          </a:bodyPr>
          <a:lstStyle/>
          <a:p>
            <a:pPr algn="l"/>
            <a:r>
              <a:rPr lang="en-US" sz="4000" b="1" dirty="0">
                <a:solidFill>
                  <a:srgbClr val="04A4C4"/>
                </a:solidFill>
                <a:latin typeface="Source Code Pro ExtraLight" panose="020B0309030403020204" pitchFamily="49" charset="0"/>
              </a:rPr>
              <a:t>Cloud Native Foundation</a:t>
            </a:r>
            <a:endParaRPr lang="pt-PT" sz="4000" b="1" dirty="0">
              <a:solidFill>
                <a:srgbClr val="04A4C4"/>
              </a:solidFill>
              <a:latin typeface="Source Code Pro ExtraLight" panose="020B0309030403020204" pitchFamily="49" charset="0"/>
            </a:endParaRPr>
          </a:p>
        </p:txBody>
      </p:sp>
      <p:pic>
        <p:nvPicPr>
          <p:cNvPr id="3" name="Picture 2" descr="A screenshot of a cell phone&#10;&#10;Description automatically generated">
            <a:extLst>
              <a:ext uri="{FF2B5EF4-FFF2-40B4-BE49-F238E27FC236}">
                <a16:creationId xmlns:a16="http://schemas.microsoft.com/office/drawing/2014/main" id="{EC5653D0-1414-5C45-8C35-02F8558387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025834"/>
            <a:ext cx="5364088" cy="312324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9A70EA7B-B875-4C44-AC12-8638D1B451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057" y="2790417"/>
            <a:ext cx="5436096" cy="3247383"/>
          </a:xfrm>
          <a:prstGeom prst="rect">
            <a:avLst/>
          </a:prstGeom>
        </p:spPr>
      </p:pic>
      <p:pic>
        <p:nvPicPr>
          <p:cNvPr id="11" name="Picture 10" descr="A close up of a logo&#10;&#10;Description automatically generated">
            <a:extLst>
              <a:ext uri="{FF2B5EF4-FFF2-40B4-BE49-F238E27FC236}">
                <a16:creationId xmlns:a16="http://schemas.microsoft.com/office/drawing/2014/main" id="{4514EC2D-8613-B544-A69D-87E6289A94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417" y="4509120"/>
            <a:ext cx="888350" cy="1234393"/>
          </a:xfrm>
          <a:prstGeom prst="rect">
            <a:avLst/>
          </a:prstGeom>
        </p:spPr>
      </p:pic>
      <p:pic>
        <p:nvPicPr>
          <p:cNvPr id="17" name="Picture 16" descr="A picture containing drawing&#10;&#10;Description automatically generated">
            <a:extLst>
              <a:ext uri="{FF2B5EF4-FFF2-40B4-BE49-F238E27FC236}">
                <a16:creationId xmlns:a16="http://schemas.microsoft.com/office/drawing/2014/main" id="{58C8A67C-A22C-FF44-86AF-8D65A9CDBB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4087" y="4601049"/>
            <a:ext cx="869337" cy="1103920"/>
          </a:xfrm>
          <a:prstGeom prst="rect">
            <a:avLst/>
          </a:prstGeom>
        </p:spPr>
      </p:pic>
      <p:pic>
        <p:nvPicPr>
          <p:cNvPr id="23" name="Picture 22" descr="A close up of a sign&#10;&#10;Description automatically generated">
            <a:extLst>
              <a:ext uri="{FF2B5EF4-FFF2-40B4-BE49-F238E27FC236}">
                <a16:creationId xmlns:a16="http://schemas.microsoft.com/office/drawing/2014/main" id="{4AD2CB48-5A67-7C49-B86C-C9DF9954F81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70460" y="4671723"/>
            <a:ext cx="673880" cy="1071790"/>
          </a:xfrm>
          <a:prstGeom prst="rect">
            <a:avLst/>
          </a:prstGeom>
        </p:spPr>
      </p:pic>
      <p:cxnSp>
        <p:nvCxnSpPr>
          <p:cNvPr id="37" name="Straight Connector 36">
            <a:extLst>
              <a:ext uri="{FF2B5EF4-FFF2-40B4-BE49-F238E27FC236}">
                <a16:creationId xmlns:a16="http://schemas.microsoft.com/office/drawing/2014/main" id="{A51B3733-7157-0941-AF2E-28916996B9F7}"/>
              </a:ext>
            </a:extLst>
          </p:cNvPr>
          <p:cNvCxnSpPr>
            <a:cxnSpLocks/>
          </p:cNvCxnSpPr>
          <p:nvPr/>
        </p:nvCxnSpPr>
        <p:spPr>
          <a:xfrm flipH="1">
            <a:off x="267826" y="4293096"/>
            <a:ext cx="2808312" cy="0"/>
          </a:xfrm>
          <a:prstGeom prst="line">
            <a:avLst/>
          </a:prstGeom>
          <a:ln w="254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9148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a:bodyPr>
          <a:lstStyle/>
          <a:p>
            <a:pPr algn="l"/>
            <a:r>
              <a:rPr lang="en-US" sz="4000" b="1" dirty="0">
                <a:solidFill>
                  <a:srgbClr val="04A4C4"/>
                </a:solidFill>
                <a:latin typeface="Source Code Pro ExtraLight" panose="020B0309030403020204" pitchFamily="49" charset="0"/>
              </a:rPr>
              <a:t>What are frames ?</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pic>
        <p:nvPicPr>
          <p:cNvPr id="3" name="Picture 2" descr="A close up of text on a white background&#10;&#10;Description automatically generated">
            <a:extLst>
              <a:ext uri="{FF2B5EF4-FFF2-40B4-BE49-F238E27FC236}">
                <a16:creationId xmlns:a16="http://schemas.microsoft.com/office/drawing/2014/main" id="{6BB70986-2208-A64C-B279-830DEB2B2D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4912"/>
            <a:ext cx="9144000" cy="4836376"/>
          </a:xfrm>
          <a:prstGeom prst="rect">
            <a:avLst/>
          </a:prstGeom>
        </p:spPr>
      </p:pic>
      <p:sp>
        <p:nvSpPr>
          <p:cNvPr id="5" name="TextBox 4">
            <a:extLst>
              <a:ext uri="{FF2B5EF4-FFF2-40B4-BE49-F238E27FC236}">
                <a16:creationId xmlns:a16="http://schemas.microsoft.com/office/drawing/2014/main" id="{E32BE279-F9D9-6A4A-AC57-3F42760B4062}"/>
              </a:ext>
            </a:extLst>
          </p:cNvPr>
          <p:cNvSpPr txBox="1"/>
          <p:nvPr/>
        </p:nvSpPr>
        <p:spPr>
          <a:xfrm>
            <a:off x="6732240" y="1187460"/>
            <a:ext cx="2365904" cy="369332"/>
          </a:xfrm>
          <a:prstGeom prst="rect">
            <a:avLst/>
          </a:prstGeom>
          <a:noFill/>
        </p:spPr>
        <p:txBody>
          <a:bodyPr wrap="none" rtlCol="0">
            <a:spAutoFit/>
          </a:bodyPr>
          <a:lstStyle/>
          <a:p>
            <a:r>
              <a:rPr lang="en-GB" dirty="0"/>
              <a:t>@</a:t>
            </a:r>
            <a:r>
              <a:rPr lang="en-GB" dirty="0" err="1"/>
              <a:t>cyetain</a:t>
            </a:r>
            <a:r>
              <a:rPr lang="en-GB" dirty="0"/>
              <a:t> – </a:t>
            </a:r>
            <a:r>
              <a:rPr lang="en-GB" dirty="0" err="1"/>
              <a:t>Jabe</a:t>
            </a:r>
            <a:r>
              <a:rPr lang="en-GB" dirty="0"/>
              <a:t> Bloom</a:t>
            </a:r>
          </a:p>
        </p:txBody>
      </p:sp>
    </p:spTree>
    <p:extLst>
      <p:ext uri="{BB962C8B-B14F-4D97-AF65-F5344CB8AC3E}">
        <p14:creationId xmlns:p14="http://schemas.microsoft.com/office/powerpoint/2010/main" val="13528720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800C9EE6-1258-3240-83E0-4B8AD6507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0BAE0D3-C82A-2942-86F3-19B0D893A06B}"/>
              </a:ext>
            </a:extLst>
          </p:cNvPr>
          <p:cNvSpPr>
            <a:spLocks noGrp="1"/>
          </p:cNvSpPr>
          <p:nvPr>
            <p:ph type="ctrTitle"/>
          </p:nvPr>
        </p:nvSpPr>
        <p:spPr>
          <a:xfrm>
            <a:off x="0" y="168114"/>
            <a:ext cx="9036496" cy="1006867"/>
          </a:xfrm>
        </p:spPr>
        <p:txBody>
          <a:bodyPr>
            <a:normAutofit/>
          </a:bodyPr>
          <a:lstStyle/>
          <a:p>
            <a:pPr algn="l"/>
            <a:r>
              <a:rPr lang="en-US" sz="4000" b="1" dirty="0">
                <a:solidFill>
                  <a:srgbClr val="04A4C4"/>
                </a:solidFill>
                <a:latin typeface="Source Code Pro ExtraLight" panose="020B0309030403020204" pitchFamily="49" charset="0"/>
              </a:rPr>
              <a:t>Conclusion</a:t>
            </a:r>
            <a:endParaRPr lang="pt-PT" sz="4000" b="1" dirty="0">
              <a:solidFill>
                <a:srgbClr val="04A4C4"/>
              </a:solidFill>
              <a:latin typeface="Source Code Pro ExtraLight" panose="020B0309030403020204" pitchFamily="49" charset="0"/>
            </a:endParaRPr>
          </a:p>
        </p:txBody>
      </p:sp>
      <p:sp>
        <p:nvSpPr>
          <p:cNvPr id="2" name="TextBox 1">
            <a:extLst>
              <a:ext uri="{FF2B5EF4-FFF2-40B4-BE49-F238E27FC236}">
                <a16:creationId xmlns:a16="http://schemas.microsoft.com/office/drawing/2014/main" id="{70560A71-E638-7E49-8743-B1FC5B041A8D}"/>
              </a:ext>
            </a:extLst>
          </p:cNvPr>
          <p:cNvSpPr txBox="1"/>
          <p:nvPr/>
        </p:nvSpPr>
        <p:spPr>
          <a:xfrm>
            <a:off x="323528" y="1628800"/>
            <a:ext cx="8031118" cy="4154984"/>
          </a:xfrm>
          <a:prstGeom prst="rect">
            <a:avLst/>
          </a:prstGeom>
          <a:noFill/>
        </p:spPr>
        <p:txBody>
          <a:bodyPr wrap="square" rtlCol="0">
            <a:spAutoFit/>
          </a:bodyPr>
          <a:lstStyle/>
          <a:p>
            <a:pPr marL="285750" indent="-285750">
              <a:buFont typeface="Arial" panose="020B0604020202020204" pitchFamily="34" charset="0"/>
              <a:buChar char="•"/>
            </a:pPr>
            <a:r>
              <a:rPr lang="en-GB" sz="2400" dirty="0"/>
              <a:t>Before we can talk strategy, we need to agree on what we mean by that</a:t>
            </a:r>
          </a:p>
          <a:p>
            <a:pPr marL="285750" indent="-285750">
              <a:buFont typeface="Arial" panose="020B0604020202020204" pitchFamily="34" charset="0"/>
              <a:buChar char="•"/>
            </a:pPr>
            <a:r>
              <a:rPr lang="en-GB" sz="2400" dirty="0"/>
              <a:t>Treat problems according to its nature</a:t>
            </a:r>
          </a:p>
          <a:p>
            <a:pPr marL="285750" indent="-285750">
              <a:buFont typeface="Arial" panose="020B0604020202020204" pitchFamily="34" charset="0"/>
              <a:buChar char="•"/>
            </a:pPr>
            <a:r>
              <a:rPr lang="en-GB" sz="2400" dirty="0"/>
              <a:t>Security without an Enterprise architecture is hand-waving/bias of the highest paid</a:t>
            </a:r>
          </a:p>
          <a:p>
            <a:pPr marL="285750" indent="-285750">
              <a:buFont typeface="Arial" panose="020B0604020202020204" pitchFamily="34" charset="0"/>
              <a:buChar char="•"/>
            </a:pPr>
            <a:r>
              <a:rPr lang="en-GB" sz="2400" dirty="0"/>
              <a:t>Models as communication tools</a:t>
            </a:r>
          </a:p>
          <a:p>
            <a:pPr marL="285750" indent="-285750">
              <a:buFont typeface="Arial" panose="020B0604020202020204" pitchFamily="34" charset="0"/>
              <a:buChar char="•"/>
            </a:pPr>
            <a:r>
              <a:rPr lang="en-GB" sz="2400" dirty="0"/>
              <a:t>Pets are treated with C.I.A. Cattle with D.I.E</a:t>
            </a:r>
          </a:p>
          <a:p>
            <a:pPr marL="285750" indent="-285750">
              <a:buFont typeface="Arial" panose="020B0604020202020204" pitchFamily="34" charset="0"/>
              <a:buChar char="•"/>
            </a:pPr>
            <a:r>
              <a:rPr lang="en-GB" sz="2400" dirty="0"/>
              <a:t>Operational paradigms have shifted. Speed begets assurance</a:t>
            </a:r>
          </a:p>
          <a:p>
            <a:pPr marL="285750" indent="-285750">
              <a:buFont typeface="Arial" panose="020B0604020202020204" pitchFamily="34" charset="0"/>
              <a:buChar char="•"/>
            </a:pPr>
            <a:r>
              <a:rPr lang="en-GB" sz="2400" dirty="0"/>
              <a:t>Cloud native is happening. Consider it first, before investing elsewhere</a:t>
            </a:r>
          </a:p>
          <a:p>
            <a:pPr marL="285750" indent="-285750">
              <a:buFont typeface="Arial" panose="020B0604020202020204" pitchFamily="34" charset="0"/>
              <a:buChar char="•"/>
            </a:pPr>
            <a:endParaRPr lang="en-GB" sz="2400" dirty="0"/>
          </a:p>
        </p:txBody>
      </p:sp>
    </p:spTree>
    <p:extLst>
      <p:ext uri="{BB962C8B-B14F-4D97-AF65-F5344CB8AC3E}">
        <p14:creationId xmlns:p14="http://schemas.microsoft.com/office/powerpoint/2010/main" val="2576217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5652120" y="6021288"/>
            <a:ext cx="3240360" cy="476672"/>
          </a:xfrm>
        </p:spPr>
        <p:txBody>
          <a:bodyPr/>
          <a:lstStyle/>
          <a:p>
            <a:pPr algn="l"/>
            <a:r>
              <a:rPr lang="pt-PT" sz="800" dirty="0">
                <a:solidFill>
                  <a:schemeClr val="bg1">
                    <a:lumMod val="65000"/>
                  </a:schemeClr>
                </a:solidFill>
                <a:latin typeface="Source Code Pro" panose="020B0509030403020204" pitchFamily="49" charset="0"/>
              </a:rPr>
              <a:t>Reasonable assurance </a:t>
            </a:r>
            <a:r>
              <a:rPr lang="pt-PT" sz="800" dirty="0" err="1">
                <a:solidFill>
                  <a:schemeClr val="bg1">
                    <a:lumMod val="65000"/>
                  </a:schemeClr>
                </a:solidFill>
                <a:latin typeface="Source Code Pro" panose="020B0509030403020204" pitchFamily="49" charset="0"/>
              </a:rPr>
              <a:t>against</a:t>
            </a:r>
            <a:r>
              <a:rPr lang="pt-PT" sz="800" dirty="0">
                <a:solidFill>
                  <a:schemeClr val="bg1">
                    <a:lumMod val="65000"/>
                  </a:schemeClr>
                </a:solidFill>
                <a:latin typeface="Source Code Pro" panose="020B0509030403020204" pitchFamily="49" charset="0"/>
              </a:rPr>
              <a:t> predictable </a:t>
            </a:r>
            <a:r>
              <a:rPr lang="pt-PT" sz="800" dirty="0" err="1">
                <a:solidFill>
                  <a:schemeClr val="bg1">
                    <a:lumMod val="65000"/>
                  </a:schemeClr>
                </a:solidFill>
                <a:latin typeface="Source Code Pro" panose="020B0509030403020204" pitchFamily="49" charset="0"/>
              </a:rPr>
              <a:t>threats</a:t>
            </a:r>
            <a:r>
              <a:rPr lang="pt-PT" sz="800" dirty="0">
                <a:solidFill>
                  <a:schemeClr val="bg1">
                    <a:lumMod val="65000"/>
                  </a:schemeClr>
                </a:solidFill>
                <a:latin typeface="Source Code Pro" panose="020B0509030403020204" pitchFamily="49" charset="0"/>
              </a:rPr>
              <a:t> </a:t>
            </a:r>
          </a:p>
        </p:txBody>
      </p:sp>
      <p:sp>
        <p:nvSpPr>
          <p:cNvPr id="12" name="Título 1"/>
          <p:cNvSpPr>
            <a:spLocks noGrp="1"/>
          </p:cNvSpPr>
          <p:nvPr>
            <p:ph type="ctrTitle"/>
          </p:nvPr>
        </p:nvSpPr>
        <p:spPr>
          <a:xfrm>
            <a:off x="685800" y="764704"/>
            <a:ext cx="7772400" cy="1006867"/>
          </a:xfrm>
        </p:spPr>
        <p:txBody>
          <a:bodyPr>
            <a:normAutofit/>
          </a:bodyPr>
          <a:lstStyle/>
          <a:p>
            <a:pPr algn="l"/>
            <a:r>
              <a:rPr lang="en-US" sz="4000" b="1" dirty="0">
                <a:solidFill>
                  <a:srgbClr val="04A4C4"/>
                </a:solidFill>
                <a:latin typeface="Source Code Pro ExtraLight" panose="020B0309030403020204" pitchFamily="49" charset="0"/>
              </a:rPr>
              <a:t>Questions ?</a:t>
            </a:r>
            <a:endParaRPr lang="pt-PT" sz="4000" b="1" dirty="0">
              <a:solidFill>
                <a:srgbClr val="04A4C4"/>
              </a:solidFill>
              <a:latin typeface="Source Code Pro ExtraLight" panose="020B0309030403020204" pitchFamily="49" charset="0"/>
            </a:endParaRPr>
          </a:p>
        </p:txBody>
      </p:sp>
      <p:sp>
        <p:nvSpPr>
          <p:cNvPr id="13" name="Subtítulo 2"/>
          <p:cNvSpPr>
            <a:spLocks noGrp="1"/>
          </p:cNvSpPr>
          <p:nvPr>
            <p:ph type="subTitle" idx="1"/>
          </p:nvPr>
        </p:nvSpPr>
        <p:spPr>
          <a:xfrm>
            <a:off x="467544" y="3767437"/>
            <a:ext cx="7776864" cy="2469875"/>
          </a:xfrm>
        </p:spPr>
        <p:txBody>
          <a:bodyPr>
            <a:noAutofit/>
          </a:bodyPr>
          <a:lstStyle/>
          <a:p>
            <a:pPr algn="l"/>
            <a:endParaRPr lang="pt-PT" sz="2000" dirty="0">
              <a:solidFill>
                <a:schemeClr val="tx1"/>
              </a:solidFill>
              <a:latin typeface="Source Sans Pro Light" panose="020B0604020202020204" pitchFamily="34" charset="0"/>
            </a:endParaRPr>
          </a:p>
          <a:p>
            <a:pPr algn="l"/>
            <a:r>
              <a:rPr lang="pt-PT" sz="2000" dirty="0">
                <a:solidFill>
                  <a:schemeClr val="tx1"/>
                </a:solidFill>
                <a:latin typeface="Source Sans Pro Light" panose="020B0604020202020204" pitchFamily="34" charset="0"/>
                <a:hlinkClick r:id="rId3"/>
              </a:rPr>
              <a:t>Mario.Platt@privacybeacon.io</a:t>
            </a:r>
            <a:endParaRPr lang="pt-PT" sz="2000" dirty="0">
              <a:solidFill>
                <a:schemeClr val="tx1"/>
              </a:solidFill>
              <a:latin typeface="Source Sans Pro Light" panose="020B0604020202020204" pitchFamily="34" charset="0"/>
            </a:endParaRPr>
          </a:p>
          <a:p>
            <a:pPr algn="l"/>
            <a:r>
              <a:rPr lang="pt-PT" sz="2000" dirty="0" err="1">
                <a:solidFill>
                  <a:schemeClr val="tx1"/>
                </a:solidFill>
                <a:latin typeface="Source Sans Pro Light" panose="020B0604020202020204" pitchFamily="34" charset="0"/>
              </a:rPr>
              <a:t>Twitter</a:t>
            </a:r>
            <a:r>
              <a:rPr lang="pt-PT" sz="2000" dirty="0">
                <a:solidFill>
                  <a:schemeClr val="tx1"/>
                </a:solidFill>
                <a:latin typeface="Source Sans Pro Light" panose="020B0604020202020204" pitchFamily="34" charset="0"/>
              </a:rPr>
              <a:t>: </a:t>
            </a:r>
            <a:r>
              <a:rPr lang="pt-PT" sz="2400" b="1" dirty="0">
                <a:solidFill>
                  <a:schemeClr val="accent2">
                    <a:lumMod val="75000"/>
                  </a:schemeClr>
                </a:solidFill>
                <a:latin typeface="Source Sans Pro Light" panose="020B0604020202020204" pitchFamily="34" charset="0"/>
              </a:rPr>
              <a:t>@</a:t>
            </a:r>
            <a:r>
              <a:rPr lang="pt-PT" sz="2400" b="1" dirty="0" err="1">
                <a:solidFill>
                  <a:schemeClr val="accent2">
                    <a:lumMod val="75000"/>
                  </a:schemeClr>
                </a:solidFill>
                <a:latin typeface="Source Sans Pro Light" panose="020B0604020202020204" pitchFamily="34" charset="0"/>
              </a:rPr>
              <a:t>madplatt</a:t>
            </a:r>
            <a:endParaRPr lang="pt-PT" sz="2400" b="1" dirty="0">
              <a:solidFill>
                <a:schemeClr val="accent2">
                  <a:lumMod val="75000"/>
                </a:schemeClr>
              </a:solidFill>
              <a:latin typeface="Source Sans Pro Light" panose="020B0604020202020204" pitchFamily="34" charset="0"/>
            </a:endParaRPr>
          </a:p>
          <a:p>
            <a:pPr algn="l"/>
            <a:r>
              <a:rPr lang="pt-PT" sz="2000" dirty="0" err="1">
                <a:solidFill>
                  <a:schemeClr val="tx1"/>
                </a:solidFill>
                <a:latin typeface="Source Sans Pro Light" panose="020B0604020202020204" pitchFamily="34" charset="0"/>
              </a:rPr>
              <a:t>LinkedIn</a:t>
            </a:r>
            <a:r>
              <a:rPr lang="pt-PT" sz="2000" dirty="0">
                <a:solidFill>
                  <a:schemeClr val="tx1"/>
                </a:solidFill>
                <a:latin typeface="Source Sans Pro Light" panose="020B0604020202020204" pitchFamily="34" charset="0"/>
              </a:rPr>
              <a:t>: </a:t>
            </a:r>
            <a:r>
              <a:rPr lang="en-GB" sz="2000" dirty="0">
                <a:hlinkClick r:id="rId4"/>
              </a:rPr>
              <a:t>/in/marioplatt/</a:t>
            </a:r>
            <a:endParaRPr lang="en-GB" sz="2000" dirty="0"/>
          </a:p>
          <a:p>
            <a:pPr algn="l"/>
            <a:r>
              <a:rPr lang="en-GB" sz="2000" dirty="0">
                <a:solidFill>
                  <a:schemeClr val="tx1"/>
                </a:solidFill>
                <a:latin typeface="Source Sans Pro Light" panose="020B0604020202020204" pitchFamily="34" charset="0"/>
              </a:rPr>
              <a:t>Medium: </a:t>
            </a:r>
            <a:r>
              <a:rPr lang="en-GB" sz="2000" dirty="0">
                <a:hlinkClick r:id="rId5"/>
              </a:rPr>
              <a:t>https://medium.com/@marioplatt</a:t>
            </a:r>
            <a:endParaRPr lang="pt-PT" sz="2000" dirty="0">
              <a:solidFill>
                <a:schemeClr val="tx1"/>
              </a:solidFill>
              <a:latin typeface="Source Sans Pro Light" panose="020B0604020202020204" pitchFamily="34" charset="0"/>
            </a:endParaRPr>
          </a:p>
        </p:txBody>
      </p:sp>
      <p:pic>
        <p:nvPicPr>
          <p:cNvPr id="8" name="Picture 2" descr="D:\Documents\_Sistema\Desktop\templates privacyb\privacybeacon_logo_small.png">
            <a:extLst>
              <a:ext uri="{FF2B5EF4-FFF2-40B4-BE49-F238E27FC236}">
                <a16:creationId xmlns:a16="http://schemas.microsoft.com/office/drawing/2014/main" id="{DCE68326-6E22-804F-9088-F534F6616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882397"/>
            <a:ext cx="892161" cy="42692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lose up of a device&#10;&#10;Description automatically generated">
            <a:extLst>
              <a:ext uri="{FF2B5EF4-FFF2-40B4-BE49-F238E27FC236}">
                <a16:creationId xmlns:a16="http://schemas.microsoft.com/office/drawing/2014/main" id="{0A722E88-1C51-2E48-B475-F08A608D5B3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4008" y="1990328"/>
            <a:ext cx="3898900" cy="2590800"/>
          </a:xfrm>
          <a:prstGeom prst="rect">
            <a:avLst/>
          </a:prstGeom>
        </p:spPr>
      </p:pic>
    </p:spTree>
    <p:extLst>
      <p:ext uri="{BB962C8B-B14F-4D97-AF65-F5344CB8AC3E}">
        <p14:creationId xmlns:p14="http://schemas.microsoft.com/office/powerpoint/2010/main" val="517393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a:bodyPr>
          <a:lstStyle/>
          <a:p>
            <a:pPr algn="l"/>
            <a:r>
              <a:rPr lang="en-US" sz="4000" b="1" dirty="0">
                <a:solidFill>
                  <a:srgbClr val="04A4C4"/>
                </a:solidFill>
                <a:latin typeface="Source Code Pro ExtraLight" panose="020B0309030403020204" pitchFamily="49" charset="0"/>
              </a:rPr>
              <a:t>Layered approach</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graphicFrame>
        <p:nvGraphicFramePr>
          <p:cNvPr id="2" name="Diagram 1">
            <a:extLst>
              <a:ext uri="{FF2B5EF4-FFF2-40B4-BE49-F238E27FC236}">
                <a16:creationId xmlns:a16="http://schemas.microsoft.com/office/drawing/2014/main" id="{7FA6D0D5-B38F-6E41-B01A-E10A676821A9}"/>
              </a:ext>
            </a:extLst>
          </p:cNvPr>
          <p:cNvGraphicFramePr/>
          <p:nvPr>
            <p:extLst>
              <p:ext uri="{D42A27DB-BD31-4B8C-83A1-F6EECF244321}">
                <p14:modId xmlns:p14="http://schemas.microsoft.com/office/powerpoint/2010/main" val="40599921"/>
              </p:ext>
            </p:extLst>
          </p:nvPr>
        </p:nvGraphicFramePr>
        <p:xfrm>
          <a:off x="198148" y="1440002"/>
          <a:ext cx="8550315" cy="46999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47838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406787" y="2422133"/>
            <a:ext cx="7772400" cy="1006867"/>
          </a:xfrm>
        </p:spPr>
        <p:txBody>
          <a:bodyPr>
            <a:normAutofit/>
          </a:bodyPr>
          <a:lstStyle/>
          <a:p>
            <a:pPr algn="l"/>
            <a:r>
              <a:rPr lang="en-US" sz="4000" b="1" dirty="0">
                <a:solidFill>
                  <a:srgbClr val="04A4C4"/>
                </a:solidFill>
                <a:latin typeface="Source Code Pro ExtraLight" panose="020B0309030403020204" pitchFamily="49" charset="0"/>
              </a:rPr>
              <a:t>Navigating Strategy</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Tree>
    <p:extLst>
      <p:ext uri="{BB962C8B-B14F-4D97-AF65-F5344CB8AC3E}">
        <p14:creationId xmlns:p14="http://schemas.microsoft.com/office/powerpoint/2010/main" val="3290863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9" name="Rectangle 8">
            <a:extLst>
              <a:ext uri="{FF2B5EF4-FFF2-40B4-BE49-F238E27FC236}">
                <a16:creationId xmlns:a16="http://schemas.microsoft.com/office/drawing/2014/main" id="{3495F2C7-D35D-374C-957B-1B1F1058080A}"/>
              </a:ext>
            </a:extLst>
          </p:cNvPr>
          <p:cNvSpPr/>
          <p:nvPr/>
        </p:nvSpPr>
        <p:spPr>
          <a:xfrm>
            <a:off x="611560" y="404664"/>
            <a:ext cx="8064896" cy="2693045"/>
          </a:xfrm>
          <a:prstGeom prst="rect">
            <a:avLst/>
          </a:prstGeom>
        </p:spPr>
        <p:txBody>
          <a:bodyPr wrap="square">
            <a:spAutoFit/>
          </a:bodyPr>
          <a:lstStyle/>
          <a:p>
            <a:pPr>
              <a:spcAft>
                <a:spcPts val="1500"/>
              </a:spcAft>
            </a:pPr>
            <a:r>
              <a:rPr lang="en-GB" dirty="0">
                <a:solidFill>
                  <a:srgbClr val="6D7680"/>
                </a:solidFill>
                <a:latin typeface="Arial" panose="020B0604020202020204" pitchFamily="34" charset="0"/>
              </a:rPr>
              <a:t>A good strategy is </a:t>
            </a:r>
            <a:r>
              <a:rPr lang="en-GB" b="1" dirty="0">
                <a:solidFill>
                  <a:srgbClr val="6D7680"/>
                </a:solidFill>
                <a:latin typeface="Arial" panose="020B0604020202020204" pitchFamily="34" charset="0"/>
              </a:rPr>
              <a:t>straightforward, simple and easy to understand</a:t>
            </a:r>
            <a:r>
              <a:rPr lang="en-GB" dirty="0">
                <a:solidFill>
                  <a:srgbClr val="6D7680"/>
                </a:solidFill>
                <a:latin typeface="Arial" panose="020B0604020202020204" pitchFamily="34" charset="0"/>
              </a:rPr>
              <a:t>. It constitutes of “strength applied to the most promising opportunity.” Richard </a:t>
            </a:r>
            <a:r>
              <a:rPr lang="en-GB" dirty="0" err="1">
                <a:solidFill>
                  <a:srgbClr val="6D7680"/>
                </a:solidFill>
                <a:latin typeface="Arial" panose="020B0604020202020204" pitchFamily="34" charset="0"/>
              </a:rPr>
              <a:t>Rumelt</a:t>
            </a:r>
            <a:endParaRPr lang="en-GB" dirty="0"/>
          </a:p>
          <a:p>
            <a:pPr>
              <a:spcAft>
                <a:spcPts val="1500"/>
              </a:spcAft>
            </a:pPr>
            <a:r>
              <a:rPr lang="en-GB" dirty="0">
                <a:solidFill>
                  <a:srgbClr val="6D7680"/>
                </a:solidFill>
                <a:latin typeface="Arial" panose="020B0604020202020204" pitchFamily="34" charset="0"/>
              </a:rPr>
              <a:t>To strategize means to </a:t>
            </a:r>
            <a:r>
              <a:rPr lang="en-GB" b="1" dirty="0">
                <a:solidFill>
                  <a:srgbClr val="6D7680"/>
                </a:solidFill>
                <a:latin typeface="Arial" panose="020B0604020202020204" pitchFamily="34" charset="0"/>
              </a:rPr>
              <a:t>identify essential issues that trouble your industry or organisation</a:t>
            </a:r>
            <a:r>
              <a:rPr lang="en-GB" dirty="0">
                <a:solidFill>
                  <a:srgbClr val="6D7680"/>
                </a:solidFill>
                <a:latin typeface="Arial" panose="020B0604020202020204" pitchFamily="34" charset="0"/>
              </a:rPr>
              <a:t>, and to consequently </a:t>
            </a:r>
            <a:r>
              <a:rPr lang="en-GB" b="1" dirty="0">
                <a:solidFill>
                  <a:srgbClr val="6D7680"/>
                </a:solidFill>
                <a:latin typeface="Arial" panose="020B0604020202020204" pitchFamily="34" charset="0"/>
              </a:rPr>
              <a:t>make a plan and take result-oriented action towards fixing those</a:t>
            </a:r>
            <a:r>
              <a:rPr lang="en-GB" dirty="0">
                <a:solidFill>
                  <a:srgbClr val="6D7680"/>
                </a:solidFill>
                <a:latin typeface="Arial" panose="020B0604020202020204" pitchFamily="34" charset="0"/>
              </a:rPr>
              <a:t> critical points.</a:t>
            </a:r>
            <a:endParaRPr lang="en-GB" dirty="0"/>
          </a:p>
          <a:p>
            <a:br>
              <a:rPr lang="en-GB" dirty="0"/>
            </a:br>
            <a:endParaRPr lang="en-GB" dirty="0"/>
          </a:p>
        </p:txBody>
      </p:sp>
      <p:pic>
        <p:nvPicPr>
          <p:cNvPr id="13" name="Picture 12" descr="A close up of a piece of paper&#10;&#10;Description automatically generated">
            <a:extLst>
              <a:ext uri="{FF2B5EF4-FFF2-40B4-BE49-F238E27FC236}">
                <a16:creationId xmlns:a16="http://schemas.microsoft.com/office/drawing/2014/main" id="{FA99504E-3204-894A-96B0-ADF6961F0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709" y="2936720"/>
            <a:ext cx="7668344" cy="2841324"/>
          </a:xfrm>
          <a:prstGeom prst="rect">
            <a:avLst/>
          </a:prstGeom>
        </p:spPr>
      </p:pic>
    </p:spTree>
    <p:extLst>
      <p:ext uri="{BB962C8B-B14F-4D97-AF65-F5344CB8AC3E}">
        <p14:creationId xmlns:p14="http://schemas.microsoft.com/office/powerpoint/2010/main" val="3995210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fontScale="90000"/>
          </a:bodyPr>
          <a:lstStyle/>
          <a:p>
            <a:pPr algn="l"/>
            <a:r>
              <a:rPr lang="en-US" sz="4000" b="1" dirty="0">
                <a:solidFill>
                  <a:srgbClr val="04A4C4"/>
                </a:solidFill>
                <a:latin typeface="Source Code Pro ExtraLight" panose="020B0309030403020204" pitchFamily="49" charset="0"/>
              </a:rPr>
              <a:t>Good Strategy or Bad Strategy ?</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sp>
        <p:nvSpPr>
          <p:cNvPr id="2" name="Rectangle 1">
            <a:extLst>
              <a:ext uri="{FF2B5EF4-FFF2-40B4-BE49-F238E27FC236}">
                <a16:creationId xmlns:a16="http://schemas.microsoft.com/office/drawing/2014/main" id="{A435C5F1-B5E3-E947-AE8A-0E00992D44E2}"/>
              </a:ext>
            </a:extLst>
          </p:cNvPr>
          <p:cNvSpPr/>
          <p:nvPr/>
        </p:nvSpPr>
        <p:spPr>
          <a:xfrm>
            <a:off x="769608" y="2636912"/>
            <a:ext cx="2069976" cy="646331"/>
          </a:xfrm>
          <a:prstGeom prst="rect">
            <a:avLst/>
          </a:prstGeom>
        </p:spPr>
        <p:txBody>
          <a:bodyPr wrap="square">
            <a:spAutoFit/>
          </a:bodyPr>
          <a:lstStyle/>
          <a:p>
            <a:r>
              <a:rPr lang="en-GB" b="1" dirty="0">
                <a:solidFill>
                  <a:srgbClr val="000000"/>
                </a:solidFill>
                <a:latin typeface="Arial" panose="020B0604020202020204" pitchFamily="34" charset="0"/>
              </a:rPr>
              <a:t>Good strategy</a:t>
            </a:r>
            <a:endParaRPr lang="en-GB" dirty="0"/>
          </a:p>
          <a:p>
            <a:endParaRPr lang="en-GB" dirty="0"/>
          </a:p>
        </p:txBody>
      </p:sp>
      <p:sp>
        <p:nvSpPr>
          <p:cNvPr id="6" name="Rectangle 5">
            <a:extLst>
              <a:ext uri="{FF2B5EF4-FFF2-40B4-BE49-F238E27FC236}">
                <a16:creationId xmlns:a16="http://schemas.microsoft.com/office/drawing/2014/main" id="{9A5E5229-4126-2E41-9315-454C9A337D8E}"/>
              </a:ext>
            </a:extLst>
          </p:cNvPr>
          <p:cNvSpPr/>
          <p:nvPr/>
        </p:nvSpPr>
        <p:spPr>
          <a:xfrm>
            <a:off x="769608" y="3542627"/>
            <a:ext cx="4572000" cy="923330"/>
          </a:xfrm>
          <a:prstGeom prst="rect">
            <a:avLst/>
          </a:prstGeom>
        </p:spPr>
        <p:txBody>
          <a:bodyPr>
            <a:spAutoFit/>
          </a:bodyPr>
          <a:lstStyle/>
          <a:p>
            <a:pPr fontAlgn="base">
              <a:buFont typeface="Arial" panose="020B0604020202020204" pitchFamily="34" charset="0"/>
              <a:buChar char="•"/>
            </a:pPr>
            <a:r>
              <a:rPr lang="en-GB" dirty="0">
                <a:solidFill>
                  <a:srgbClr val="000000"/>
                </a:solidFill>
                <a:latin typeface="Arial" panose="020B0604020202020204" pitchFamily="34" charset="0"/>
              </a:rPr>
              <a:t>Diagnosis</a:t>
            </a:r>
          </a:p>
          <a:p>
            <a:pPr fontAlgn="base">
              <a:buFont typeface="Arial" panose="020B0604020202020204" pitchFamily="34" charset="0"/>
              <a:buChar char="•"/>
            </a:pPr>
            <a:r>
              <a:rPr lang="en-GB" dirty="0">
                <a:solidFill>
                  <a:srgbClr val="000000"/>
                </a:solidFill>
                <a:latin typeface="Arial" panose="020B0604020202020204" pitchFamily="34" charset="0"/>
              </a:rPr>
              <a:t>Guiding Policy</a:t>
            </a:r>
          </a:p>
          <a:p>
            <a:pPr fontAlgn="base">
              <a:buFont typeface="Arial" panose="020B0604020202020204" pitchFamily="34" charset="0"/>
              <a:buChar char="•"/>
            </a:pPr>
            <a:r>
              <a:rPr lang="en-GB" dirty="0">
                <a:solidFill>
                  <a:srgbClr val="000000"/>
                </a:solidFill>
                <a:latin typeface="Arial" panose="020B0604020202020204" pitchFamily="34" charset="0"/>
              </a:rPr>
              <a:t>Set of Coherent Actions</a:t>
            </a:r>
          </a:p>
        </p:txBody>
      </p:sp>
      <p:cxnSp>
        <p:nvCxnSpPr>
          <p:cNvPr id="11" name="Straight Connector 10">
            <a:extLst>
              <a:ext uri="{FF2B5EF4-FFF2-40B4-BE49-F238E27FC236}">
                <a16:creationId xmlns:a16="http://schemas.microsoft.com/office/drawing/2014/main" id="{82A95E83-9CF2-3049-9F4C-BAEE83E9D5AD}"/>
              </a:ext>
            </a:extLst>
          </p:cNvPr>
          <p:cNvCxnSpPr/>
          <p:nvPr/>
        </p:nvCxnSpPr>
        <p:spPr>
          <a:xfrm>
            <a:off x="4139952" y="1844824"/>
            <a:ext cx="0" cy="403244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DA89C53-6222-FC4E-8462-16EE01E88431}"/>
              </a:ext>
            </a:extLst>
          </p:cNvPr>
          <p:cNvSpPr/>
          <p:nvPr/>
        </p:nvSpPr>
        <p:spPr>
          <a:xfrm>
            <a:off x="5224297" y="2636912"/>
            <a:ext cx="1795972" cy="923330"/>
          </a:xfrm>
          <a:prstGeom prst="rect">
            <a:avLst/>
          </a:prstGeom>
        </p:spPr>
        <p:txBody>
          <a:bodyPr wrap="square">
            <a:spAutoFit/>
          </a:bodyPr>
          <a:lstStyle/>
          <a:p>
            <a:r>
              <a:rPr lang="en-GB" b="1" dirty="0">
                <a:solidFill>
                  <a:srgbClr val="000000"/>
                </a:solidFill>
                <a:latin typeface="Arial" panose="020B0604020202020204" pitchFamily="34" charset="0"/>
              </a:rPr>
              <a:t>Bad strategy</a:t>
            </a:r>
            <a:endParaRPr lang="en-GB" dirty="0"/>
          </a:p>
          <a:p>
            <a:br>
              <a:rPr lang="en-GB" dirty="0"/>
            </a:br>
            <a:endParaRPr lang="en-GB" dirty="0"/>
          </a:p>
        </p:txBody>
      </p:sp>
      <p:sp>
        <p:nvSpPr>
          <p:cNvPr id="14" name="Rectangle 13">
            <a:extLst>
              <a:ext uri="{FF2B5EF4-FFF2-40B4-BE49-F238E27FC236}">
                <a16:creationId xmlns:a16="http://schemas.microsoft.com/office/drawing/2014/main" id="{D1A745AE-42E0-D84E-99E1-861A0D4D6002}"/>
              </a:ext>
            </a:extLst>
          </p:cNvPr>
          <p:cNvSpPr/>
          <p:nvPr/>
        </p:nvSpPr>
        <p:spPr>
          <a:xfrm>
            <a:off x="4860032" y="3366151"/>
            <a:ext cx="3672403" cy="1200329"/>
          </a:xfrm>
          <a:prstGeom prst="rect">
            <a:avLst/>
          </a:prstGeom>
        </p:spPr>
        <p:txBody>
          <a:bodyPr wrap="square">
            <a:spAutoFit/>
          </a:bodyPr>
          <a:lstStyle/>
          <a:p>
            <a:pPr fontAlgn="base">
              <a:buFont typeface="Arial" panose="020B0604020202020204" pitchFamily="34" charset="0"/>
              <a:buChar char="•"/>
            </a:pPr>
            <a:r>
              <a:rPr lang="en-GB" dirty="0">
                <a:solidFill>
                  <a:srgbClr val="000000"/>
                </a:solidFill>
                <a:latin typeface="Arial" panose="020B0604020202020204" pitchFamily="34" charset="0"/>
              </a:rPr>
              <a:t>Fluff / Memes</a:t>
            </a:r>
          </a:p>
          <a:p>
            <a:pPr fontAlgn="base">
              <a:buFont typeface="Arial" panose="020B0604020202020204" pitchFamily="34" charset="0"/>
              <a:buChar char="•"/>
            </a:pPr>
            <a:r>
              <a:rPr lang="en-GB" dirty="0">
                <a:solidFill>
                  <a:srgbClr val="000000"/>
                </a:solidFill>
                <a:latin typeface="Arial" panose="020B0604020202020204" pitchFamily="34" charset="0"/>
              </a:rPr>
              <a:t>Failure to face the challenge</a:t>
            </a:r>
          </a:p>
          <a:p>
            <a:pPr fontAlgn="base">
              <a:buFont typeface="Arial" panose="020B0604020202020204" pitchFamily="34" charset="0"/>
              <a:buChar char="•"/>
            </a:pPr>
            <a:r>
              <a:rPr lang="en-GB" dirty="0">
                <a:solidFill>
                  <a:srgbClr val="000000"/>
                </a:solidFill>
                <a:latin typeface="Arial" panose="020B0604020202020204" pitchFamily="34" charset="0"/>
              </a:rPr>
              <a:t>Mistaking goals for strategy</a:t>
            </a:r>
          </a:p>
          <a:p>
            <a:pPr fontAlgn="base">
              <a:buFont typeface="Arial" panose="020B0604020202020204" pitchFamily="34" charset="0"/>
              <a:buChar char="•"/>
            </a:pPr>
            <a:r>
              <a:rPr lang="en-GB" dirty="0">
                <a:solidFill>
                  <a:srgbClr val="000000"/>
                </a:solidFill>
                <a:latin typeface="Arial" panose="020B0604020202020204" pitchFamily="34" charset="0"/>
              </a:rPr>
              <a:t>Bad strategic objectives</a:t>
            </a:r>
          </a:p>
        </p:txBody>
      </p:sp>
    </p:spTree>
    <p:extLst>
      <p:ext uri="{BB962C8B-B14F-4D97-AF65-F5344CB8AC3E}">
        <p14:creationId xmlns:p14="http://schemas.microsoft.com/office/powerpoint/2010/main" val="1532130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fontScale="90000"/>
          </a:bodyPr>
          <a:lstStyle/>
          <a:p>
            <a:pPr algn="l"/>
            <a:r>
              <a:rPr lang="en-US" sz="4000" b="1" dirty="0" err="1">
                <a:solidFill>
                  <a:srgbClr val="04A4C4"/>
                </a:solidFill>
                <a:latin typeface="Source Code Pro ExtraLight" panose="020B0309030403020204" pitchFamily="49" charset="0"/>
              </a:rPr>
              <a:t>Wardley</a:t>
            </a:r>
            <a:r>
              <a:rPr lang="en-US" sz="4000" b="1" dirty="0">
                <a:solidFill>
                  <a:srgbClr val="04A4C4"/>
                </a:solidFill>
                <a:latin typeface="Source Code Pro ExtraLight" panose="020B0309030403020204" pitchFamily="49" charset="0"/>
              </a:rPr>
              <a:t> Mapping and the Strategy Cycle</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pic>
        <p:nvPicPr>
          <p:cNvPr id="1026" name="Picture 2">
            <a:extLst>
              <a:ext uri="{FF2B5EF4-FFF2-40B4-BE49-F238E27FC236}">
                <a16:creationId xmlns:a16="http://schemas.microsoft.com/office/drawing/2014/main" id="{144D7602-3E0D-BE4A-B932-09B48A1043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672" y="1389270"/>
            <a:ext cx="5650485" cy="472514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E73DD62-FFA3-464D-A280-31FFA75AF6A4}"/>
              </a:ext>
            </a:extLst>
          </p:cNvPr>
          <p:cNvSpPr txBox="1"/>
          <p:nvPr/>
        </p:nvSpPr>
        <p:spPr>
          <a:xfrm>
            <a:off x="7270157" y="1013960"/>
            <a:ext cx="1223092" cy="369332"/>
          </a:xfrm>
          <a:prstGeom prst="rect">
            <a:avLst/>
          </a:prstGeom>
          <a:noFill/>
        </p:spPr>
        <p:txBody>
          <a:bodyPr wrap="none" rtlCol="0">
            <a:spAutoFit/>
          </a:bodyPr>
          <a:lstStyle/>
          <a:p>
            <a:r>
              <a:rPr lang="en-GB" dirty="0"/>
              <a:t>@</a:t>
            </a:r>
            <a:r>
              <a:rPr lang="en-GB" dirty="0" err="1"/>
              <a:t>swardley</a:t>
            </a:r>
            <a:endParaRPr lang="en-GB" dirty="0"/>
          </a:p>
        </p:txBody>
      </p:sp>
    </p:spTree>
    <p:extLst>
      <p:ext uri="{BB962C8B-B14F-4D97-AF65-F5344CB8AC3E}">
        <p14:creationId xmlns:p14="http://schemas.microsoft.com/office/powerpoint/2010/main" val="150430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Marcador de Posição do Rodapé 3"/>
          <p:cNvSpPr>
            <a:spLocks noGrp="1"/>
          </p:cNvSpPr>
          <p:nvPr>
            <p:ph type="ftr" sz="quarter" idx="11"/>
          </p:nvPr>
        </p:nvSpPr>
        <p:spPr>
          <a:xfrm>
            <a:off x="395536" y="6381328"/>
            <a:ext cx="3240360" cy="476672"/>
          </a:xfrm>
        </p:spPr>
        <p:txBody>
          <a:bodyPr/>
          <a:lstStyle/>
          <a:p>
            <a:pPr algn="l"/>
            <a:r>
              <a:rPr lang="pt-PT" sz="800" dirty="0">
                <a:solidFill>
                  <a:schemeClr val="bg1">
                    <a:lumMod val="50000"/>
                  </a:schemeClr>
                </a:solidFill>
                <a:latin typeface="Source Code Pro" panose="020B0509030403020204" pitchFamily="49" charset="0"/>
              </a:rPr>
              <a:t>Reasonable assurance </a:t>
            </a:r>
            <a:r>
              <a:rPr lang="pt-PT" sz="800" dirty="0" err="1">
                <a:solidFill>
                  <a:schemeClr val="bg1">
                    <a:lumMod val="50000"/>
                  </a:schemeClr>
                </a:solidFill>
                <a:latin typeface="Source Code Pro" panose="020B0509030403020204" pitchFamily="49" charset="0"/>
              </a:rPr>
              <a:t>against</a:t>
            </a:r>
            <a:r>
              <a:rPr lang="pt-PT" sz="800" dirty="0">
                <a:solidFill>
                  <a:schemeClr val="bg1">
                    <a:lumMod val="50000"/>
                  </a:schemeClr>
                </a:solidFill>
                <a:latin typeface="Source Code Pro" panose="020B0509030403020204" pitchFamily="49" charset="0"/>
              </a:rPr>
              <a:t> predictable </a:t>
            </a:r>
            <a:r>
              <a:rPr lang="pt-PT" sz="800" dirty="0" err="1">
                <a:solidFill>
                  <a:schemeClr val="bg1">
                    <a:lumMod val="50000"/>
                  </a:schemeClr>
                </a:solidFill>
                <a:latin typeface="Source Code Pro" panose="020B0509030403020204" pitchFamily="49" charset="0"/>
              </a:rPr>
              <a:t>threats</a:t>
            </a:r>
            <a:r>
              <a:rPr lang="pt-PT" sz="800" dirty="0">
                <a:solidFill>
                  <a:schemeClr val="bg1">
                    <a:lumMod val="50000"/>
                  </a:schemeClr>
                </a:solidFill>
                <a:latin typeface="Source Code Pro" panose="020B0509030403020204" pitchFamily="49" charset="0"/>
              </a:rPr>
              <a:t> </a:t>
            </a:r>
          </a:p>
        </p:txBody>
      </p:sp>
      <p:sp>
        <p:nvSpPr>
          <p:cNvPr id="12" name="Título 1"/>
          <p:cNvSpPr>
            <a:spLocks noGrp="1"/>
          </p:cNvSpPr>
          <p:nvPr>
            <p:ph type="ctrTitle"/>
          </p:nvPr>
        </p:nvSpPr>
        <p:spPr>
          <a:xfrm>
            <a:off x="395536" y="191759"/>
            <a:ext cx="7772400" cy="1006867"/>
          </a:xfrm>
        </p:spPr>
        <p:txBody>
          <a:bodyPr>
            <a:normAutofit/>
          </a:bodyPr>
          <a:lstStyle/>
          <a:p>
            <a:pPr algn="l"/>
            <a:r>
              <a:rPr lang="en-US" sz="4000" b="1" dirty="0">
                <a:solidFill>
                  <a:srgbClr val="04A4C4"/>
                </a:solidFill>
                <a:latin typeface="Source Code Pro ExtraLight" panose="020B0309030403020204" pitchFamily="49" charset="0"/>
              </a:rPr>
              <a:t>Building a map</a:t>
            </a:r>
            <a:endParaRPr lang="pt-PT" sz="4000" b="1" dirty="0">
              <a:solidFill>
                <a:srgbClr val="04A4C4"/>
              </a:solidFill>
              <a:latin typeface="Source Code Pro ExtraLight" panose="020B0309030403020204" pitchFamily="49" charset="0"/>
            </a:endParaRPr>
          </a:p>
        </p:txBody>
      </p:sp>
      <p:pic>
        <p:nvPicPr>
          <p:cNvPr id="8" name="Picture 2" descr="D:\Documents\_Sistema\Desktop\templates privacyb\privacybeacon_logo_small.png">
            <a:extLst>
              <a:ext uri="{FF2B5EF4-FFF2-40B4-BE49-F238E27FC236}">
                <a16:creationId xmlns:a16="http://schemas.microsoft.com/office/drawing/2014/main" id="{2D4C8F03-009A-7B49-940D-618D8630BE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6139953"/>
            <a:ext cx="748145" cy="358007"/>
          </a:xfrm>
          <a:prstGeom prst="rect">
            <a:avLst/>
          </a:prstGeom>
          <a:noFill/>
          <a:extLst>
            <a:ext uri="{909E8E84-426E-40DD-AFC4-6F175D3DCCD1}">
              <a14:hiddenFill xmlns:a14="http://schemas.microsoft.com/office/drawing/2010/main">
                <a:solidFill>
                  <a:srgbClr val="FFFFFF"/>
                </a:solidFill>
              </a14:hiddenFill>
            </a:ext>
          </a:extLst>
        </p:spPr>
      </p:pic>
      <p:sp>
        <p:nvSpPr>
          <p:cNvPr id="7" name="Marcador de Posição do Rodapé 3">
            <a:extLst>
              <a:ext uri="{FF2B5EF4-FFF2-40B4-BE49-F238E27FC236}">
                <a16:creationId xmlns:a16="http://schemas.microsoft.com/office/drawing/2014/main" id="{00578678-D75E-3B41-8C4D-AA9C38E892F4}"/>
              </a:ext>
            </a:extLst>
          </p:cNvPr>
          <p:cNvSpPr txBox="1">
            <a:spLocks/>
          </p:cNvSpPr>
          <p:nvPr/>
        </p:nvSpPr>
        <p:spPr>
          <a:xfrm>
            <a:off x="7740352" y="6395310"/>
            <a:ext cx="1261275" cy="476672"/>
          </a:xfrm>
          <a:prstGeom prst="rect">
            <a:avLst/>
          </a:prstGeom>
        </p:spPr>
        <p:txBody>
          <a:bodyPr vert="horz" lIns="91440" tIns="45720" rIns="91440" bIns="45720" rtlCol="0" anchor="ctr"/>
          <a:lstStyle>
            <a:defPPr>
              <a:defRPr lang="pt-P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pt-PT" sz="1600" dirty="0">
                <a:solidFill>
                  <a:schemeClr val="tx1"/>
                </a:solidFill>
              </a:rPr>
              <a:t>@</a:t>
            </a:r>
            <a:r>
              <a:rPr lang="pt-PT" sz="1600" dirty="0" err="1">
                <a:solidFill>
                  <a:schemeClr val="tx1"/>
                </a:solidFill>
              </a:rPr>
              <a:t>madplatt</a:t>
            </a:r>
            <a:endParaRPr lang="pt-PT" sz="1600" dirty="0">
              <a:solidFill>
                <a:schemeClr val="tx1"/>
              </a:solidFill>
            </a:endParaRPr>
          </a:p>
        </p:txBody>
      </p:sp>
      <p:pic>
        <p:nvPicPr>
          <p:cNvPr id="2050" name="Picture 2">
            <a:extLst>
              <a:ext uri="{FF2B5EF4-FFF2-40B4-BE49-F238E27FC236}">
                <a16:creationId xmlns:a16="http://schemas.microsoft.com/office/drawing/2014/main" id="{63AD8E5E-3315-9846-9B33-6D5EB8768E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4170" y="1493255"/>
            <a:ext cx="3802789" cy="288276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621C0BFF-52F1-314A-96DD-911625CB7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61824" y="1493256"/>
            <a:ext cx="2446324" cy="2354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2180CF97-D2BD-3340-A56B-17AE2E0297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537" y="1493257"/>
            <a:ext cx="2446324" cy="1143656"/>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93129D8B-FDB8-664B-8580-CEFE59F883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9144" y="4611101"/>
            <a:ext cx="7128792" cy="150728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644B7F3-60DB-E84F-BCE2-1B631A978D2F}"/>
              </a:ext>
            </a:extLst>
          </p:cNvPr>
          <p:cNvSpPr txBox="1"/>
          <p:nvPr/>
        </p:nvSpPr>
        <p:spPr>
          <a:xfrm>
            <a:off x="-12086" y="3787620"/>
            <a:ext cx="2928687" cy="646331"/>
          </a:xfrm>
          <a:prstGeom prst="rect">
            <a:avLst/>
          </a:prstGeom>
          <a:noFill/>
        </p:spPr>
        <p:txBody>
          <a:bodyPr wrap="none" rtlCol="0">
            <a:spAutoFit/>
          </a:bodyPr>
          <a:lstStyle/>
          <a:p>
            <a:r>
              <a:rPr lang="en-GB" dirty="0"/>
              <a:t>@</a:t>
            </a:r>
            <a:r>
              <a:rPr lang="en-GB" dirty="0" err="1"/>
              <a:t>hiredthought</a:t>
            </a:r>
            <a:r>
              <a:rPr lang="en-GB" dirty="0"/>
              <a:t> – Ben </a:t>
            </a:r>
            <a:r>
              <a:rPr lang="en-GB" dirty="0" err="1"/>
              <a:t>Mosior</a:t>
            </a:r>
            <a:endParaRPr lang="en-GB" dirty="0"/>
          </a:p>
          <a:p>
            <a:r>
              <a:rPr lang="en-GB" dirty="0" err="1"/>
              <a:t>LearnWardleyMapping.com</a:t>
            </a:r>
            <a:endParaRPr lang="en-GB" dirty="0"/>
          </a:p>
        </p:txBody>
      </p:sp>
    </p:spTree>
    <p:extLst>
      <p:ext uri="{BB962C8B-B14F-4D97-AF65-F5344CB8AC3E}">
        <p14:creationId xmlns:p14="http://schemas.microsoft.com/office/powerpoint/2010/main" val="98124284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21849</TotalTime>
  <Words>1452</Words>
  <Application>Microsoft Macintosh PowerPoint</Application>
  <PresentationFormat>On-screen Show (4:3)</PresentationFormat>
  <Paragraphs>280</Paragraphs>
  <Slides>31</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31</vt:i4>
      </vt:variant>
    </vt:vector>
  </HeadingPairs>
  <TitlesOfParts>
    <vt:vector size="38" baseType="lpstr">
      <vt:lpstr>Arial</vt:lpstr>
      <vt:lpstr>Calibri</vt:lpstr>
      <vt:lpstr>Source Code Pro</vt:lpstr>
      <vt:lpstr>Source Code Pro ExtraLight</vt:lpstr>
      <vt:lpstr>Source Code Pro Light</vt:lpstr>
      <vt:lpstr>Source Sans Pro Light</vt:lpstr>
      <vt:lpstr>Tema do Office</vt:lpstr>
      <vt:lpstr>Security Strategy Frames</vt:lpstr>
      <vt:lpstr>Democratizing Strategy ?</vt:lpstr>
      <vt:lpstr>What are frames ?</vt:lpstr>
      <vt:lpstr>Layered approach</vt:lpstr>
      <vt:lpstr>Navigating Strategy</vt:lpstr>
      <vt:lpstr>PowerPoint Presentation</vt:lpstr>
      <vt:lpstr>Good Strategy or Bad Strategy ?</vt:lpstr>
      <vt:lpstr>Wardley Mapping and the Strategy Cycle</vt:lpstr>
      <vt:lpstr>Building a map</vt:lpstr>
      <vt:lpstr>PowerPoint Presentation</vt:lpstr>
      <vt:lpstr>Sense-making our environment</vt:lpstr>
      <vt:lpstr>Cynefin Framework</vt:lpstr>
      <vt:lpstr>Cynefin Framework</vt:lpstr>
      <vt:lpstr>Security Models and Frameworks</vt:lpstr>
      <vt:lpstr>Compliance Maze</vt:lpstr>
      <vt:lpstr>Structure</vt:lpstr>
      <vt:lpstr>Enterprise Security Architecture</vt:lpstr>
      <vt:lpstr>Enterprise Security Architecture</vt:lpstr>
      <vt:lpstr>Cyber Defense Matrix</vt:lpstr>
      <vt:lpstr>Cyber Defense Matrix</vt:lpstr>
      <vt:lpstr>Cyber Defense Matrix</vt:lpstr>
      <vt:lpstr>Mapping to the NIST Cyber Security Framework</vt:lpstr>
      <vt:lpstr>2020s: Age of Recovery (or Resiliency)</vt:lpstr>
      <vt:lpstr>But wait! How are these “security” solutions?</vt:lpstr>
      <vt:lpstr>The role of Open Source and Cloud Native</vt:lpstr>
      <vt:lpstr>Reducing excuses barriers to entry and commercial co-dependence in security visibility</vt:lpstr>
      <vt:lpstr>Securing your apps</vt:lpstr>
      <vt:lpstr>Securing your apps &amp; infrastructure</vt:lpstr>
      <vt:lpstr>Cloud Native Foundation</vt:lpstr>
      <vt:lpstr>Conclusion</vt:lpstr>
      <vt:lpstr>Questions ?</vt:lpstr>
    </vt:vector>
  </TitlesOfParts>
  <Company>C.M.Lisboa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Miguel Pires (SG/DMC)</dc:creator>
  <cp:lastModifiedBy>Mario Platt</cp:lastModifiedBy>
  <cp:revision>81</cp:revision>
  <dcterms:created xsi:type="dcterms:W3CDTF">2019-07-01T13:56:57Z</dcterms:created>
  <dcterms:modified xsi:type="dcterms:W3CDTF">2019-11-27T14:27:34Z</dcterms:modified>
</cp:coreProperties>
</file>